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58" r:id="rId4"/>
    <p:sldId id="259" r:id="rId5"/>
    <p:sldId id="264" r:id="rId6"/>
    <p:sldId id="261" r:id="rId7"/>
    <p:sldId id="262" r:id="rId8"/>
    <p:sldId id="263" r:id="rId9"/>
    <p:sldId id="298" r:id="rId10"/>
    <p:sldId id="265" r:id="rId11"/>
    <p:sldId id="266" r:id="rId12"/>
    <p:sldId id="300" r:id="rId13"/>
    <p:sldId id="267" r:id="rId14"/>
    <p:sldId id="269" r:id="rId15"/>
    <p:sldId id="271" r:id="rId16"/>
    <p:sldId id="272" r:id="rId17"/>
    <p:sldId id="273" r:id="rId18"/>
    <p:sldId id="276" r:id="rId19"/>
    <p:sldId id="277" r:id="rId20"/>
    <p:sldId id="278" r:id="rId21"/>
    <p:sldId id="279" r:id="rId22"/>
    <p:sldId id="294" r:id="rId23"/>
    <p:sldId id="292" r:id="rId24"/>
    <p:sldId id="308" r:id="rId25"/>
    <p:sldId id="274" r:id="rId26"/>
    <p:sldId id="275" r:id="rId27"/>
    <p:sldId id="289" r:id="rId28"/>
    <p:sldId id="287" r:id="rId29"/>
    <p:sldId id="288" r:id="rId30"/>
    <p:sldId id="284" r:id="rId31"/>
    <p:sldId id="285" r:id="rId32"/>
    <p:sldId id="305" r:id="rId33"/>
    <p:sldId id="306" r:id="rId34"/>
    <p:sldId id="260" r:id="rId35"/>
    <p:sldId id="309" r:id="rId36"/>
    <p:sldId id="307" r:id="rId37"/>
    <p:sldId id="304" r:id="rId38"/>
    <p:sldId id="310" r:id="rId39"/>
    <p:sldId id="301" r:id="rId40"/>
    <p:sldId id="302" r:id="rId41"/>
    <p:sldId id="303" r:id="rId42"/>
    <p:sldId id="286" r:id="rId43"/>
    <p:sldId id="290" r:id="rId44"/>
    <p:sldId id="311" r:id="rId45"/>
    <p:sldId id="295" r:id="rId46"/>
    <p:sldId id="283" r:id="rId47"/>
    <p:sldId id="293" r:id="rId48"/>
    <p:sldId id="31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inie" initials="L" lastIdx="14" clrIdx="0"/>
  <p:cmAuthor id="1" name="Nieser, Ken" initials="K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3150" autoAdjust="0"/>
  </p:normalViewPr>
  <p:slideViewPr>
    <p:cSldViewPr>
      <p:cViewPr varScale="1">
        <p:scale>
          <a:sx n="58" d="100"/>
          <a:sy n="58" d="100"/>
        </p:scale>
        <p:origin x="-1344" y="-90"/>
      </p:cViewPr>
      <p:guideLst>
        <p:guide orient="horz" pos="2160"/>
        <p:guide pos="2880"/>
      </p:guideLst>
    </p:cSldViewPr>
  </p:slideViewPr>
  <p:outlineViewPr>
    <p:cViewPr>
      <p:scale>
        <a:sx n="33" d="100"/>
        <a:sy n="33" d="100"/>
      </p:scale>
      <p:origin x="36" y="13038"/>
    </p:cViewPr>
  </p:outlineViewPr>
  <p:notesTextViewPr>
    <p:cViewPr>
      <p:scale>
        <a:sx n="1" d="1"/>
        <a:sy n="1" d="1"/>
      </p:scale>
      <p:origin x="0" y="0"/>
    </p:cViewPr>
  </p:notesTextViewPr>
  <p:sorterViewPr>
    <p:cViewPr>
      <p:scale>
        <a:sx n="60" d="100"/>
        <a:sy n="60" d="100"/>
      </p:scale>
      <p:origin x="0" y="11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B4E11E-17A3-48C9-931B-AABA83E205E7}" type="datetimeFigureOut">
              <a:rPr lang="en-US" smtClean="0"/>
              <a:t>7/18/2013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CA8BFF-8298-4EF2-BF4F-683E4104645A}" type="slidenum">
              <a:rPr lang="en-US" smtClean="0"/>
              <a:t>‹#›</a:t>
            </a:fld>
            <a:endParaRPr lang="en-US" dirty="0"/>
          </a:p>
        </p:txBody>
      </p:sp>
    </p:spTree>
    <p:extLst>
      <p:ext uri="{BB962C8B-B14F-4D97-AF65-F5344CB8AC3E}">
        <p14:creationId xmlns:p14="http://schemas.microsoft.com/office/powerpoint/2010/main" val="3133962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  The purpose of this presentation</a:t>
            </a:r>
            <a:r>
              <a:rPr lang="en-US" baseline="0" dirty="0" smtClean="0"/>
              <a:t> is to familiarize teachers with the components of the Mars Rover Celebration curriculum.  Be sure that you have actually visited the Mars Rover Website and are familiar with the location of and how to download all of the curriculum components so that you can answer any questions from your participants.  </a:t>
            </a:r>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1</a:t>
            </a:fld>
            <a:endParaRPr lang="en-US" dirty="0"/>
          </a:p>
        </p:txBody>
      </p:sp>
    </p:spTree>
    <p:extLst>
      <p:ext uri="{BB962C8B-B14F-4D97-AF65-F5344CB8AC3E}">
        <p14:creationId xmlns:p14="http://schemas.microsoft.com/office/powerpoint/2010/main" val="618440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Replace this slide</a:t>
            </a:r>
            <a:r>
              <a:rPr lang="en-US" baseline="0" dirty="0" smtClean="0"/>
              <a:t> with the updated information</a:t>
            </a:r>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10</a:t>
            </a:fld>
            <a:endParaRPr lang="en-US" dirty="0"/>
          </a:p>
        </p:txBody>
      </p:sp>
    </p:spTree>
    <p:extLst>
      <p:ext uri="{BB962C8B-B14F-4D97-AF65-F5344CB8AC3E}">
        <p14:creationId xmlns:p14="http://schemas.microsoft.com/office/powerpoint/2010/main" val="1372713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you are familiar with how the curriculum is put together, let’s take a look at the lessons themselves.  This slide shows the cover page of the plans.  Each lesson has a NASA illustration related to the topic.  The lesson number, week and lesson title all appear in orange above the illustration (point to this).  The recommended grade level of the lesson appears in a box below the illustration.</a:t>
            </a:r>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11</a:t>
            </a:fld>
            <a:endParaRPr lang="en-US" dirty="0"/>
          </a:p>
        </p:txBody>
      </p:sp>
    </p:spTree>
    <p:extLst>
      <p:ext uri="{BB962C8B-B14F-4D97-AF65-F5344CB8AC3E}">
        <p14:creationId xmlns:p14="http://schemas.microsoft.com/office/powerpoint/2010/main" val="4171528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has 1 CLICK of animation.  </a:t>
            </a:r>
          </a:p>
          <a:p>
            <a:endParaRPr lang="en-US" baseline="0" dirty="0" smtClean="0"/>
          </a:p>
          <a:p>
            <a:r>
              <a:rPr lang="en-US" baseline="0" dirty="0" smtClean="0"/>
              <a:t>Several vocabulary resources are provided for you in the lesson plans.  CLICK</a:t>
            </a:r>
          </a:p>
          <a:p>
            <a:endParaRPr lang="en-US" baseline="0" dirty="0" smtClean="0"/>
          </a:p>
          <a:p>
            <a:r>
              <a:rPr lang="en-US" baseline="0" dirty="0" smtClean="0"/>
              <a:t>At the very top of each lesson, you will find the lesson name, the grade level and the expected length.  You can refer to the pacing guide for more specific indications on how long each part of the lesson is expected to take.</a:t>
            </a:r>
          </a:p>
          <a:p>
            <a:endParaRPr lang="en-US" baseline="0" dirty="0" smtClean="0"/>
          </a:p>
          <a:p>
            <a:r>
              <a:rPr lang="en-US" baseline="0" dirty="0" smtClean="0"/>
              <a:t>The next section lists the KEY vocabulary for the lesson.  The words selected for the key vocabulary were carefully chosen based on two criteria.  The words are either key science terms essential to an understanding of the lesson being taught or they are high frequency, high utility, academic words that students will encounter with regularity in their studies.  CLICK  On the examples shown here, revolution and solar system are key to the lesson while the other two words (calculate and represent) are of a more general nature. The key vocabulary are the same words on the vocabulary cards provided in the zip file for the teacher to review in the Engagement section.  </a:t>
            </a:r>
          </a:p>
          <a:p>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12</a:t>
            </a:fld>
            <a:endParaRPr lang="en-US" dirty="0"/>
          </a:p>
        </p:txBody>
      </p:sp>
    </p:spTree>
    <p:extLst>
      <p:ext uri="{BB962C8B-B14F-4D97-AF65-F5344CB8AC3E}">
        <p14:creationId xmlns:p14="http://schemas.microsoft.com/office/powerpoint/2010/main" val="1901431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has 1 CLICK of animation.</a:t>
            </a:r>
          </a:p>
          <a:p>
            <a:endParaRPr lang="en-US" dirty="0" smtClean="0"/>
          </a:p>
          <a:p>
            <a:r>
              <a:rPr lang="en-US" dirty="0" smtClean="0"/>
              <a:t>Paraphrase the information on this slide and CLICK at some point during your explanation.  Then say:</a:t>
            </a:r>
          </a:p>
          <a:p>
            <a:endParaRPr lang="en-US" dirty="0" smtClean="0"/>
          </a:p>
          <a:p>
            <a:r>
              <a:rPr lang="en-US" dirty="0" smtClean="0"/>
              <a:t>The essential</a:t>
            </a:r>
            <a:r>
              <a:rPr lang="en-US" baseline="0" dirty="0" smtClean="0"/>
              <a:t> question (called an EQ) for each lesson should be printed out and posted in a prominent place in the classroom.  Not only does the question serve to focus the students’ attention on the learning they are expected to gain during the lesson, but it also serves as a convenient reminder for you to return to the EQ at the end of the lesson.  By posing the EQ to your students as you close the lesson, you can quickly gauge how well they understood the information in the lesson and what may need to be retaught.</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23CA8BFF-8298-4EF2-BF4F-683E4104645A}" type="slidenum">
              <a:rPr lang="en-US" smtClean="0"/>
              <a:t>13</a:t>
            </a:fld>
            <a:endParaRPr lang="en-US" dirty="0"/>
          </a:p>
        </p:txBody>
      </p:sp>
    </p:spTree>
    <p:extLst>
      <p:ext uri="{BB962C8B-B14F-4D97-AF65-F5344CB8AC3E}">
        <p14:creationId xmlns:p14="http://schemas.microsoft.com/office/powerpoint/2010/main" val="1901431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has 1 CLICK of animation.</a:t>
            </a:r>
            <a:endParaRPr lang="en-US" dirty="0" smtClean="0"/>
          </a:p>
          <a:p>
            <a:endParaRPr lang="en-US" dirty="0" smtClean="0"/>
          </a:p>
          <a:p>
            <a:r>
              <a:rPr lang="en-US" dirty="0" smtClean="0"/>
              <a:t>Paraphrase the information</a:t>
            </a:r>
            <a:r>
              <a:rPr lang="en-US" baseline="0" dirty="0" smtClean="0"/>
              <a:t> on this slide.   Then say, let’s take a closer look at the objectives for this particular lesson.  </a:t>
            </a:r>
          </a:p>
          <a:p>
            <a:endParaRPr lang="en-US" baseline="0" dirty="0" smtClean="0"/>
          </a:p>
          <a:p>
            <a:r>
              <a:rPr lang="en-US" baseline="0" dirty="0" smtClean="0"/>
              <a:t>CLICK  (Review the objectives as you see fit with participants)</a:t>
            </a:r>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14</a:t>
            </a:fld>
            <a:endParaRPr lang="en-US" dirty="0"/>
          </a:p>
        </p:txBody>
      </p:sp>
    </p:spTree>
    <p:extLst>
      <p:ext uri="{BB962C8B-B14F-4D97-AF65-F5344CB8AC3E}">
        <p14:creationId xmlns:p14="http://schemas.microsoft.com/office/powerpoint/2010/main" val="38122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has 1 CLICK of animation.</a:t>
            </a:r>
          </a:p>
          <a:p>
            <a:endParaRPr lang="en-US" dirty="0" smtClean="0"/>
          </a:p>
          <a:p>
            <a:r>
              <a:rPr lang="en-US" dirty="0" smtClean="0"/>
              <a:t>The engagement section of</a:t>
            </a:r>
            <a:r>
              <a:rPr lang="en-US" baseline="0" dirty="0" smtClean="0"/>
              <a:t> the lesson is designed to get your students interested in and excited about the material in the lesson.  Lets take a closer look at the steps for this section of the lesson.</a:t>
            </a:r>
          </a:p>
          <a:p>
            <a:endParaRPr lang="en-US" baseline="0" dirty="0" smtClean="0"/>
          </a:p>
          <a:p>
            <a:r>
              <a:rPr lang="en-US" baseline="0" dirty="0" smtClean="0"/>
              <a:t>CLICK </a:t>
            </a:r>
          </a:p>
          <a:p>
            <a:endParaRPr lang="en-US" baseline="0" dirty="0" smtClean="0"/>
          </a:p>
          <a:p>
            <a:r>
              <a:rPr lang="en-US" baseline="0" dirty="0" smtClean="0"/>
              <a:t>Teachers start by introducing the Essential Question and the key vocabulary for the lesson in step 1 of the engagement.  The vocabulary cards have a suggested text and I will be showing these to you in more detail a little later.  </a:t>
            </a:r>
          </a:p>
          <a:p>
            <a:endParaRPr lang="en-US" baseline="0" dirty="0" smtClean="0"/>
          </a:p>
          <a:p>
            <a:r>
              <a:rPr lang="en-US" baseline="0" dirty="0" smtClean="0"/>
              <a:t>After introducing the EQ and the vocabulary, students engage in a hands on activity in the following steps (Walk participants through the activities shown here in steps 2 and 3)</a:t>
            </a:r>
          </a:p>
          <a:p>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15</a:t>
            </a:fld>
            <a:endParaRPr lang="en-US" dirty="0"/>
          </a:p>
        </p:txBody>
      </p:sp>
    </p:spTree>
    <p:extLst>
      <p:ext uri="{BB962C8B-B14F-4D97-AF65-F5344CB8AC3E}">
        <p14:creationId xmlns:p14="http://schemas.microsoft.com/office/powerpoint/2010/main" val="38122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a:t>
            </a:r>
            <a:r>
              <a:rPr lang="en-US" baseline="0" dirty="0" smtClean="0"/>
              <a:t> what the engagement part of the lesson might look like in a classroom.</a:t>
            </a:r>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16</a:t>
            </a:fld>
            <a:endParaRPr lang="en-US" dirty="0"/>
          </a:p>
        </p:txBody>
      </p:sp>
    </p:spTree>
    <p:extLst>
      <p:ext uri="{BB962C8B-B14F-4D97-AF65-F5344CB8AC3E}">
        <p14:creationId xmlns:p14="http://schemas.microsoft.com/office/powerpoint/2010/main" val="1296852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has 1 CLICK of animation.</a:t>
            </a:r>
          </a:p>
          <a:p>
            <a:endParaRPr lang="en-US" baseline="0" dirty="0" smtClean="0"/>
          </a:p>
          <a:p>
            <a:r>
              <a:rPr lang="en-US" dirty="0" smtClean="0"/>
              <a:t>The Exploration</a:t>
            </a:r>
            <a:r>
              <a:rPr lang="en-US" baseline="0" dirty="0" smtClean="0"/>
              <a:t> section is the discovery-inquiry piece of the lesson where students are actively engaged in learning.  The exploration section of each lesson is carefully crafted so that students learn key information by doing.  Let’s take a look at how this is done in our sample lesson.  CLICK.</a:t>
            </a:r>
          </a:p>
          <a:p>
            <a:endParaRPr lang="en-US" baseline="0" dirty="0" smtClean="0"/>
          </a:p>
          <a:p>
            <a:r>
              <a:rPr lang="en-US" baseline="0" dirty="0" smtClean="0"/>
              <a:t>(Go over the activity with your participants.  Note that the illustration shown here is a variation on the yarn activity where the beads have been replaced with students and the activity has been moved outdoors to demonstrate the relative distances between the sun and planets.</a:t>
            </a:r>
          </a:p>
        </p:txBody>
      </p:sp>
      <p:sp>
        <p:nvSpPr>
          <p:cNvPr id="4" name="Slide Number Placeholder 3"/>
          <p:cNvSpPr>
            <a:spLocks noGrp="1"/>
          </p:cNvSpPr>
          <p:nvPr>
            <p:ph type="sldNum" sz="quarter" idx="10"/>
          </p:nvPr>
        </p:nvSpPr>
        <p:spPr/>
        <p:txBody>
          <a:bodyPr/>
          <a:lstStyle/>
          <a:p>
            <a:fld id="{23CA8BFF-8298-4EF2-BF4F-683E4104645A}" type="slidenum">
              <a:rPr lang="en-US" smtClean="0"/>
              <a:t>17</a:t>
            </a:fld>
            <a:endParaRPr lang="en-US" dirty="0"/>
          </a:p>
        </p:txBody>
      </p:sp>
    </p:spTree>
    <p:extLst>
      <p:ext uri="{BB962C8B-B14F-4D97-AF65-F5344CB8AC3E}">
        <p14:creationId xmlns:p14="http://schemas.microsoft.com/office/powerpoint/2010/main" val="2800344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has 1 CLICK of animation.</a:t>
            </a:r>
          </a:p>
          <a:p>
            <a:endParaRPr lang="en-US" baseline="0" dirty="0" smtClean="0"/>
          </a:p>
          <a:p>
            <a:r>
              <a:rPr lang="en-US" baseline="0" dirty="0" smtClean="0"/>
              <a:t>Paraphrase the information on this slide.  Then CLICK and review the Explanation section of this lesson with your participants.</a:t>
            </a:r>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18</a:t>
            </a:fld>
            <a:endParaRPr lang="en-US" dirty="0"/>
          </a:p>
        </p:txBody>
      </p:sp>
    </p:spTree>
    <p:extLst>
      <p:ext uri="{BB962C8B-B14F-4D97-AF65-F5344CB8AC3E}">
        <p14:creationId xmlns:p14="http://schemas.microsoft.com/office/powerpoint/2010/main" val="3942602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has 1 CLICK of animation.</a:t>
            </a:r>
          </a:p>
          <a:p>
            <a:endParaRPr lang="en-US" dirty="0" smtClean="0"/>
          </a:p>
          <a:p>
            <a:r>
              <a:rPr lang="en-US" dirty="0" smtClean="0"/>
              <a:t>If</a:t>
            </a:r>
            <a:r>
              <a:rPr lang="en-US" baseline="0" dirty="0" smtClean="0"/>
              <a:t> time permits, each lesson contains an elaboration section with additional activities to further student understanding and offers suggestions on differentiating instruction for groups of all ability levels.  </a:t>
            </a:r>
          </a:p>
          <a:p>
            <a:endParaRPr lang="en-US" baseline="0" dirty="0" smtClean="0"/>
          </a:p>
          <a:p>
            <a:r>
              <a:rPr lang="en-US" baseline="0" dirty="0" smtClean="0"/>
              <a:t>(CLICK and review the elaboration for this lesson with your participants.)</a:t>
            </a:r>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19</a:t>
            </a:fld>
            <a:endParaRPr lang="en-US" dirty="0"/>
          </a:p>
        </p:txBody>
      </p:sp>
    </p:spTree>
    <p:extLst>
      <p:ext uri="{BB962C8B-B14F-4D97-AF65-F5344CB8AC3E}">
        <p14:creationId xmlns:p14="http://schemas.microsoft.com/office/powerpoint/2010/main" val="665919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Mars Rover Celebration is a 6 week curriculum that</a:t>
            </a:r>
            <a:r>
              <a:rPr lang="en-US" baseline="0" dirty="0" smtClean="0"/>
              <a:t> walks teachers and students through an abbreviated simulation of the actual process that NASA scientists follow to create a mission to Mars.  Each week has its own theme.  The first weeks establish and create background knowledge for students to successfully carry out the research they will need to design their own mission, create their Mars Rover, select and appropriate landing site, build a prototype, and to write a presentation/skit to perform at the culminating event.</a:t>
            </a:r>
            <a:endParaRPr lang="en-US" dirty="0" smtClean="0"/>
          </a:p>
          <a:p>
            <a:endParaRPr lang="en-US" dirty="0" smtClean="0"/>
          </a:p>
          <a:p>
            <a:r>
              <a:rPr lang="en-US" dirty="0" smtClean="0"/>
              <a:t>Paraphrase the information on this slide.</a:t>
            </a:r>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2</a:t>
            </a:fld>
            <a:endParaRPr lang="en-US" dirty="0"/>
          </a:p>
        </p:txBody>
      </p:sp>
    </p:spTree>
    <p:extLst>
      <p:ext uri="{BB962C8B-B14F-4D97-AF65-F5344CB8AC3E}">
        <p14:creationId xmlns:p14="http://schemas.microsoft.com/office/powerpoint/2010/main" val="3948659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has 1 CLICK of animation.</a:t>
            </a:r>
          </a:p>
          <a:p>
            <a:endParaRPr lang="en-US" baseline="0" dirty="0" smtClean="0"/>
          </a:p>
          <a:p>
            <a:r>
              <a:rPr lang="en-US" baseline="0" dirty="0" smtClean="0"/>
              <a:t>Paraphrase the information on this slide, then CLICK and review the evaluation shown here.</a:t>
            </a:r>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20</a:t>
            </a:fld>
            <a:endParaRPr lang="en-US" dirty="0"/>
          </a:p>
        </p:txBody>
      </p:sp>
    </p:spTree>
    <p:extLst>
      <p:ext uri="{BB962C8B-B14F-4D97-AF65-F5344CB8AC3E}">
        <p14:creationId xmlns:p14="http://schemas.microsoft.com/office/powerpoint/2010/main" val="3310726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has 1 CLICK of animation.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Paraphrase the information on this slide, then CLICK to bring up the links.  The student section is first, followed by the teacher section.  Each link has an individual title with the a brief explanation of the content.  This will allow you to determine at a glance which links might be of most utility or interest for you and your students.</a:t>
            </a:r>
            <a:endParaRPr lang="en-US" dirty="0" smtClean="0"/>
          </a:p>
          <a:p>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21</a:t>
            </a:fld>
            <a:endParaRPr lang="en-US" dirty="0"/>
          </a:p>
        </p:txBody>
      </p:sp>
    </p:spTree>
    <p:extLst>
      <p:ext uri="{BB962C8B-B14F-4D97-AF65-F5344CB8AC3E}">
        <p14:creationId xmlns:p14="http://schemas.microsoft.com/office/powerpoint/2010/main" val="1957107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strongly recommend</a:t>
            </a:r>
            <a:r>
              <a:rPr lang="en-US" baseline="0" dirty="0" smtClean="0"/>
              <a:t> that you double-check all of aspects of each lesson that involve your classroom computer before beginning your lesson so that you can troubleshoot any problems beforehand.  </a:t>
            </a:r>
          </a:p>
          <a:p>
            <a:endParaRPr lang="en-US" baseline="0" dirty="0" smtClean="0"/>
          </a:p>
          <a:p>
            <a:r>
              <a:rPr lang="en-US" baseline="0" dirty="0" smtClean="0"/>
              <a:t>With the Power Points, check both that the mini-lessons will load and that  the animation is working properly.</a:t>
            </a:r>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22</a:t>
            </a:fld>
            <a:endParaRPr lang="en-US" dirty="0"/>
          </a:p>
        </p:txBody>
      </p:sp>
    </p:spTree>
    <p:extLst>
      <p:ext uri="{BB962C8B-B14F-4D97-AF65-F5344CB8AC3E}">
        <p14:creationId xmlns:p14="http://schemas.microsoft.com/office/powerpoint/2010/main" val="864866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take a look at the support</a:t>
            </a:r>
            <a:r>
              <a:rPr lang="en-US" baseline="0" dirty="0" smtClean="0"/>
              <a:t> materials for each lesson provided for you in the zip files.</a:t>
            </a:r>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23</a:t>
            </a:fld>
            <a:endParaRPr lang="en-US" dirty="0"/>
          </a:p>
        </p:txBody>
      </p:sp>
    </p:spTree>
    <p:extLst>
      <p:ext uri="{BB962C8B-B14F-4D97-AF65-F5344CB8AC3E}">
        <p14:creationId xmlns:p14="http://schemas.microsoft.com/office/powerpoint/2010/main" val="4208687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Paraphrase</a:t>
            </a:r>
            <a:r>
              <a:rPr lang="en-US" baseline="0" dirty="0" smtClean="0"/>
              <a:t> the information on this slide.</a:t>
            </a:r>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24</a:t>
            </a:fld>
            <a:endParaRPr lang="en-US" dirty="0"/>
          </a:p>
        </p:txBody>
      </p:sp>
    </p:spTree>
    <p:extLst>
      <p:ext uri="{BB962C8B-B14F-4D97-AF65-F5344CB8AC3E}">
        <p14:creationId xmlns:p14="http://schemas.microsoft.com/office/powerpoint/2010/main" val="622291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vocabulary cards use effective, research-proven methods to help students learn and remember key vocabulary.  Shown here is the front of a typical card.  Carefully chosen illustrations (like the one shown here) help to clarify word meanings and form part of the explanation of each word.  Underneath the illustration (or illustrations) is a student-friendly definition.  Rather than using often confusing, dry and complex  “dictionary definitions”, the definitions included on the card are carefully crafted so that they are easily understood by your students, even those who may be English Language Learners.  </a:t>
            </a:r>
          </a:p>
          <a:p>
            <a:endParaRPr lang="en-US" baseline="0" dirty="0" smtClean="0"/>
          </a:p>
          <a:p>
            <a:r>
              <a:rPr lang="en-US" baseline="0" dirty="0" smtClean="0"/>
              <a:t>For example, typical dictionary definitions of SURFACE are, “</a:t>
            </a:r>
            <a:r>
              <a:rPr lang="en-US" dirty="0" smtClean="0"/>
              <a:t>the exterior or upper boundary of an object or body” and “a two-dimensional, topological manifold”.  Definitions</a:t>
            </a:r>
            <a:r>
              <a:rPr lang="en-US" baseline="0" dirty="0" smtClean="0"/>
              <a:t> such as these do not help young students learn new vocabulary because the words used in the definitions are often unfamiliar and more complex than the target word.  Compare the definitions I just shared with you to the one used on the card for surface, ‘the outside part of top layer of something”.</a:t>
            </a:r>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25</a:t>
            </a:fld>
            <a:endParaRPr lang="en-US" dirty="0"/>
          </a:p>
        </p:txBody>
      </p:sp>
    </p:spTree>
    <p:extLst>
      <p:ext uri="{BB962C8B-B14F-4D97-AF65-F5344CB8AC3E}">
        <p14:creationId xmlns:p14="http://schemas.microsoft.com/office/powerpoint/2010/main" val="26349498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has</a:t>
            </a:r>
            <a:r>
              <a:rPr lang="en-US" dirty="0" smtClean="0"/>
              <a:t> 5 CLICKS</a:t>
            </a:r>
            <a:r>
              <a:rPr lang="en-US" baseline="0" dirty="0" smtClean="0"/>
              <a:t> of animation.</a:t>
            </a:r>
          </a:p>
          <a:p>
            <a:endParaRPr lang="en-US" baseline="0" dirty="0" smtClean="0"/>
          </a:p>
          <a:p>
            <a:r>
              <a:rPr lang="en-US" baseline="0" dirty="0" smtClean="0"/>
              <a:t>The back side of the vocabulary card has suggested language for helping students to learn the key vocabulary.  It starts by restating the student friendly definition CLICK.  </a:t>
            </a:r>
          </a:p>
          <a:p>
            <a:endParaRPr lang="en-US" baseline="0" dirty="0" smtClean="0"/>
          </a:p>
          <a:p>
            <a:r>
              <a:rPr lang="en-US" baseline="0" dirty="0" smtClean="0"/>
              <a:t>Each card provides students with examples (and non-examples when appropriate) of proper use of the word in various contexts.  CLICK</a:t>
            </a:r>
          </a:p>
          <a:p>
            <a:endParaRPr lang="en-US" baseline="0" dirty="0" smtClean="0"/>
          </a:p>
          <a:p>
            <a:r>
              <a:rPr lang="en-US" baseline="0" dirty="0" smtClean="0"/>
              <a:t>Each card provides students with multiple exposures to the vocabulary term in a variety of contexts.  Reading research indicates that most students need to hear a new word 12-15 times for it to become part of their working vocabulary.  CLICK</a:t>
            </a:r>
          </a:p>
          <a:p>
            <a:endParaRPr lang="en-US" baseline="0" dirty="0" smtClean="0"/>
          </a:p>
          <a:p>
            <a:r>
              <a:rPr lang="en-US" baseline="0" dirty="0" smtClean="0"/>
              <a:t>When words have close cognates (words that are written and/or pronounced similarly in two languages) in Spanish, these are pointed out to students.  This can be particularly helpful to Spanish-speaking students in your class who may already know a very similar word in Spanish.  In these cases, students only need to put the English label onto a known word/concept in Spanish, simplifying the task of learning new vocabulary.  In other cases, students are taught how they can use word origins and other morphological elements of language (root words, prefixes and suffices) to teach students how they can learn new vocabulary on their own using these same strategies.</a:t>
            </a:r>
          </a:p>
          <a:p>
            <a:endParaRPr lang="en-US" baseline="0" dirty="0" smtClean="0"/>
          </a:p>
          <a:p>
            <a:r>
              <a:rPr lang="en-US" baseline="0" dirty="0" smtClean="0"/>
              <a:t>The reflection section of each card requires students to actively think about and interact with each targeted word.  CLICK.  Usually students are asked to listen to brief phrases or sentences and determine whether or not the target vocabulary word goes with that sentence.  In the example shown here, students are asked to put their thumbs up and say the word SURFACE if the if the items the teacher says can be found on the surface (walk your participants through this section).  </a:t>
            </a:r>
          </a:p>
          <a:p>
            <a:endParaRPr lang="en-US" baseline="0" dirty="0" smtClean="0"/>
          </a:p>
          <a:p>
            <a:r>
              <a:rPr lang="en-US" baseline="0" dirty="0" smtClean="0"/>
              <a:t>Finally, students are asked to use the target word in real-life, practical, and personally relevant situations in the “Make it Personal” section of each card.  On the example for surface shown her, the teacher says the following to students, “Think about your desk at school.  During the school day, you put many items on the surface of your desk, such as pencils and text books.  Share with your neighbor some of the things you will put on desk during the course of a day.  Try to come up with at least one item that no one else will think of.  Begin each statement with, “One thing I will put on the surface of my school desk is…” I will ask some of you to share your most creative ideas.</a:t>
            </a:r>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26</a:t>
            </a:fld>
            <a:endParaRPr lang="en-US" dirty="0"/>
          </a:p>
        </p:txBody>
      </p:sp>
    </p:spTree>
    <p:extLst>
      <p:ext uri="{BB962C8B-B14F-4D97-AF65-F5344CB8AC3E}">
        <p14:creationId xmlns:p14="http://schemas.microsoft.com/office/powerpoint/2010/main" val="933023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Paraphrase</a:t>
            </a:r>
            <a:r>
              <a:rPr lang="en-US" baseline="0" dirty="0" smtClean="0"/>
              <a:t> the information on this slide.  </a:t>
            </a:r>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27</a:t>
            </a:fld>
            <a:endParaRPr lang="en-US" dirty="0"/>
          </a:p>
        </p:txBody>
      </p:sp>
    </p:spTree>
    <p:extLst>
      <p:ext uri="{BB962C8B-B14F-4D97-AF65-F5344CB8AC3E}">
        <p14:creationId xmlns:p14="http://schemas.microsoft.com/office/powerpoint/2010/main" val="21287998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has 3 CLICKS of animation.</a:t>
            </a:r>
          </a:p>
          <a:p>
            <a:endParaRPr lang="en-US" dirty="0" smtClean="0"/>
          </a:p>
          <a:p>
            <a:r>
              <a:rPr lang="en-US" dirty="0" smtClean="0"/>
              <a:t>An example</a:t>
            </a:r>
            <a:r>
              <a:rPr lang="en-US" baseline="0" dirty="0" smtClean="0"/>
              <a:t> of one of the mini-lessons is shown here.  Research skills are a must for STEM careers.  Students in the Mars Rover Celebration research may aspects of their mission.  To teach students how to find information in both print and electronic sources, one of the mini-lessons developed is titled “Finding Information in Non-fiction Text”.  This mini-lesson walks students through many of the features found in print and electronic text so that they are able to quickly and effectively find the information they need.  Here are a few of the slides from this mini-lesson.</a:t>
            </a:r>
          </a:p>
          <a:p>
            <a:endParaRPr lang="en-US" baseline="0" dirty="0" smtClean="0"/>
          </a:p>
          <a:p>
            <a:r>
              <a:rPr lang="en-US" baseline="0" dirty="0" smtClean="0"/>
              <a:t>CLICK—This lists the topics covered in the mini-lesson. (Allow your participants a moment to read these)</a:t>
            </a:r>
          </a:p>
          <a:p>
            <a:endParaRPr lang="en-US" baseline="0" dirty="0" smtClean="0"/>
          </a:p>
          <a:p>
            <a:r>
              <a:rPr lang="en-US" baseline="0" dirty="0" smtClean="0"/>
              <a:t>CLICK—Aids to research for both print –CLICK– and electronic sources are shown.</a:t>
            </a:r>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28</a:t>
            </a:fld>
            <a:endParaRPr lang="en-US" dirty="0"/>
          </a:p>
        </p:txBody>
      </p:sp>
    </p:spTree>
    <p:extLst>
      <p:ext uri="{BB962C8B-B14F-4D97-AF65-F5344CB8AC3E}">
        <p14:creationId xmlns:p14="http://schemas.microsoft.com/office/powerpoint/2010/main" val="2503401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has 2 CLICKS</a:t>
            </a:r>
            <a:r>
              <a:rPr lang="en-US" baseline="0" dirty="0" smtClean="0"/>
              <a:t> of animation.</a:t>
            </a:r>
            <a:endParaRPr lang="en-US" dirty="0" smtClean="0"/>
          </a:p>
          <a:p>
            <a:endParaRPr lang="en-US" dirty="0" smtClean="0"/>
          </a:p>
          <a:p>
            <a:r>
              <a:rPr lang="en-US" dirty="0" smtClean="0"/>
              <a:t>When</a:t>
            </a:r>
            <a:r>
              <a:rPr lang="en-US" baseline="0" dirty="0" smtClean="0"/>
              <a:t> a lesson contains a literacy mini-lesson, it is included in your zip file in 2 formats.  One is the power point presentation for you to present to your students, shown on the previous slide.  In addition, there is a PDF of the presentation in a note pages view which you can print out to use to teach each mini-lesson.  Let’s take a closer look at the notes.  CLICK</a:t>
            </a:r>
          </a:p>
          <a:p>
            <a:endParaRPr lang="en-US" baseline="0" dirty="0" smtClean="0"/>
          </a:p>
          <a:p>
            <a:r>
              <a:rPr lang="en-US" baseline="0" dirty="0" smtClean="0"/>
              <a:t>As mentioned earlier, whenever a slide has animation, the notes begin with a sentence that tells you how many CLICKS are required on the slide.  The rest of the page has suggested language on how to discuss the information on the slide.  Depending on the ability level and background knowledge of your group, you can either read the slides as is or modify them to suit the needs of the class.</a:t>
            </a:r>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29</a:t>
            </a:fld>
            <a:endParaRPr lang="en-US" dirty="0"/>
          </a:p>
        </p:txBody>
      </p:sp>
    </p:spTree>
    <p:extLst>
      <p:ext uri="{BB962C8B-B14F-4D97-AF65-F5344CB8AC3E}">
        <p14:creationId xmlns:p14="http://schemas.microsoft.com/office/powerpoint/2010/main" val="2528215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Paraphrase</a:t>
            </a:r>
            <a:r>
              <a:rPr lang="en-US" baseline="0" dirty="0" smtClean="0"/>
              <a:t> the information on this slide.</a:t>
            </a:r>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3</a:t>
            </a:fld>
            <a:endParaRPr lang="en-US" dirty="0"/>
          </a:p>
        </p:txBody>
      </p:sp>
    </p:spTree>
    <p:extLst>
      <p:ext uri="{BB962C8B-B14F-4D97-AF65-F5344CB8AC3E}">
        <p14:creationId xmlns:p14="http://schemas.microsoft.com/office/powerpoint/2010/main" val="31814138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Mars Rover curriculum also contains a comprehensive Science Notebook.  The notebook contains activities that reinforce the lesson objectives and give your students a single place to record their research.  The notes and other information in the Science Notebooks can then be used to write the actual Mars Rover mission and the skit.  </a:t>
            </a:r>
          </a:p>
          <a:p>
            <a:endParaRPr lang="en-US" baseline="0" dirty="0" smtClean="0"/>
          </a:p>
          <a:p>
            <a:r>
              <a:rPr lang="en-US" baseline="0" dirty="0" smtClean="0"/>
              <a:t>The entire Science notebook is in the Master Overview File, making reproducing the notebook for your students easy.  If you prefer, the part of the notebook relevant for each lesson is found inside that lesson’s zip file. </a:t>
            </a:r>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30</a:t>
            </a:fld>
            <a:endParaRPr lang="en-US" dirty="0"/>
          </a:p>
        </p:txBody>
      </p:sp>
    </p:spTree>
    <p:extLst>
      <p:ext uri="{BB962C8B-B14F-4D97-AF65-F5344CB8AC3E}">
        <p14:creationId xmlns:p14="http://schemas.microsoft.com/office/powerpoint/2010/main" val="1040577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Beyond</a:t>
            </a:r>
            <a:r>
              <a:rPr lang="en-US" baseline="0" dirty="0" smtClean="0"/>
              <a:t> note-taking and helping students organize and record their learning, parts of the notebooks can be used to assess student learning, as on the page shown on this slide.</a:t>
            </a:r>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31</a:t>
            </a:fld>
            <a:endParaRPr lang="en-US" dirty="0"/>
          </a:p>
        </p:txBody>
      </p:sp>
    </p:spTree>
    <p:extLst>
      <p:ext uri="{BB962C8B-B14F-4D97-AF65-F5344CB8AC3E}">
        <p14:creationId xmlns:p14="http://schemas.microsoft.com/office/powerpoint/2010/main" val="3977300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Common Files are contain</a:t>
            </a:r>
            <a:r>
              <a:rPr lang="en-US" baseline="0" dirty="0" smtClean="0"/>
              <a:t> the materials you will use throughout the Mars Rover Celebration curriculum.  They include:</a:t>
            </a:r>
          </a:p>
          <a:p>
            <a:endParaRPr lang="en-US" baseline="0" dirty="0" smtClean="0"/>
          </a:p>
          <a:p>
            <a:pPr marL="171450" indent="-171450">
              <a:buFont typeface="Arial" pitchFamily="34" charset="0"/>
              <a:buChar char="•"/>
            </a:pPr>
            <a:r>
              <a:rPr lang="en-US" baseline="0" dirty="0" smtClean="0"/>
              <a:t>The Mars Rover Celebration Topics List (lesson listing)</a:t>
            </a:r>
          </a:p>
          <a:p>
            <a:pPr marL="171450" indent="-171450">
              <a:buFont typeface="Arial" pitchFamily="34" charset="0"/>
              <a:buChar char="•"/>
            </a:pPr>
            <a:r>
              <a:rPr lang="en-US" baseline="0" dirty="0" smtClean="0"/>
              <a:t>The Pacing Guide</a:t>
            </a:r>
          </a:p>
          <a:p>
            <a:pPr marL="171450" indent="-171450">
              <a:buFont typeface="Arial" pitchFamily="34" charset="0"/>
              <a:buChar char="•"/>
            </a:pPr>
            <a:r>
              <a:rPr lang="en-US" dirty="0" smtClean="0"/>
              <a:t>Instructions</a:t>
            </a:r>
            <a:r>
              <a:rPr lang="en-US" baseline="0" dirty="0" smtClean="0"/>
              <a:t> for Downloading Google Earth</a:t>
            </a:r>
          </a:p>
          <a:p>
            <a:pPr marL="171450" indent="-171450">
              <a:buFont typeface="Arial" pitchFamily="34" charset="0"/>
              <a:buChar char="•"/>
            </a:pPr>
            <a:r>
              <a:rPr lang="en-US" baseline="0" dirty="0" smtClean="0"/>
              <a:t>Student-friendly Glossary</a:t>
            </a:r>
          </a:p>
          <a:p>
            <a:pPr marL="171450" indent="-171450">
              <a:buFont typeface="Arial" pitchFamily="34" charset="0"/>
              <a:buChar char="•"/>
            </a:pPr>
            <a:r>
              <a:rPr lang="en-US" baseline="0" dirty="0" smtClean="0"/>
              <a:t>Teacher Glossary</a:t>
            </a:r>
          </a:p>
          <a:p>
            <a:pPr marL="171450" indent="-171450">
              <a:buFont typeface="Arial" pitchFamily="34" charset="0"/>
              <a:buChar char="•"/>
            </a:pPr>
            <a:r>
              <a:rPr lang="en-US" baseline="0" dirty="0" smtClean="0"/>
              <a:t>A full set of reproducible Poster size (8 ½ by 11) Essential Questions </a:t>
            </a:r>
          </a:p>
          <a:p>
            <a:pPr marL="171450" indent="-171450">
              <a:buFont typeface="Arial" pitchFamily="34" charset="0"/>
              <a:buChar char="•"/>
            </a:pPr>
            <a:r>
              <a:rPr lang="en-US" baseline="0" dirty="0" smtClean="0"/>
              <a:t>A complete Science Notebook</a:t>
            </a:r>
          </a:p>
          <a:p>
            <a:pPr marL="171450" indent="-171450">
              <a:buFont typeface="Arial" pitchFamily="34" charset="0"/>
              <a:buChar char="•"/>
            </a:pPr>
            <a:r>
              <a:rPr lang="en-US" baseline="0" dirty="0" smtClean="0"/>
              <a:t>Strand Map Resources</a:t>
            </a:r>
          </a:p>
          <a:p>
            <a:pPr marL="171450" indent="-171450">
              <a:buFont typeface="Arial" pitchFamily="34" charset="0"/>
              <a:buChar char="•"/>
            </a:pPr>
            <a:r>
              <a:rPr lang="en-US" baseline="0" dirty="0" smtClean="0"/>
              <a:t>A Formative Assessment Strategies Document</a:t>
            </a:r>
          </a:p>
          <a:p>
            <a:pPr marL="171450" indent="-171450">
              <a:buFont typeface="Arial" pitchFamily="34" charset="0"/>
              <a:buChar char="•"/>
            </a:pPr>
            <a:r>
              <a:rPr lang="en-US" baseline="0" dirty="0" smtClean="0"/>
              <a:t>Mars Rover Achievement Patches Template</a:t>
            </a:r>
          </a:p>
          <a:p>
            <a:pPr marL="171450" indent="-171450">
              <a:buFont typeface="Arial" pitchFamily="34" charset="0"/>
              <a:buChar char="•"/>
            </a:pPr>
            <a:endParaRPr lang="en-US" baseline="0" dirty="0" smtClean="0"/>
          </a:p>
          <a:p>
            <a:pPr marL="0" indent="0">
              <a:buFont typeface="Arial" pitchFamily="34" charset="0"/>
              <a:buNone/>
            </a:pPr>
            <a:r>
              <a:rPr lang="en-US" baseline="0" dirty="0" smtClean="0"/>
              <a:t>Let’s look at each of these.</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32</a:t>
            </a:fld>
            <a:endParaRPr lang="en-US" dirty="0"/>
          </a:p>
        </p:txBody>
      </p:sp>
    </p:spTree>
    <p:extLst>
      <p:ext uri="{BB962C8B-B14F-4D97-AF65-F5344CB8AC3E}">
        <p14:creationId xmlns:p14="http://schemas.microsoft.com/office/powerpoint/2010/main" val="12966042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Topic</a:t>
            </a:r>
            <a:r>
              <a:rPr lang="en-US" baseline="0" dirty="0" smtClean="0"/>
              <a:t> list file, which provides a listing of the 15 different lessons covered in Mars Rover.  Another document in the common file is the Pacing Guide which provides more detail on how much time should be spent on each part of each lesson.  Let’s take a look at the Pacing Guide.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34</a:t>
            </a:fld>
            <a:endParaRPr lang="en-US" dirty="0"/>
          </a:p>
        </p:txBody>
      </p:sp>
    </p:spTree>
    <p:extLst>
      <p:ext uri="{BB962C8B-B14F-4D97-AF65-F5344CB8AC3E}">
        <p14:creationId xmlns:p14="http://schemas.microsoft.com/office/powerpoint/2010/main" val="31475741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Paraphrase the information on this slide.  Then say,</a:t>
            </a:r>
          </a:p>
          <a:p>
            <a:endParaRPr lang="en-US" dirty="0" smtClean="0"/>
          </a:p>
          <a:p>
            <a:r>
              <a:rPr lang="en-US" dirty="0" smtClean="0"/>
              <a:t>Let’s take a look at part of the pacing guide.</a:t>
            </a:r>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35</a:t>
            </a:fld>
            <a:endParaRPr lang="en-US" dirty="0"/>
          </a:p>
        </p:txBody>
      </p:sp>
    </p:spTree>
    <p:extLst>
      <p:ext uri="{BB962C8B-B14F-4D97-AF65-F5344CB8AC3E}">
        <p14:creationId xmlns:p14="http://schemas.microsoft.com/office/powerpoint/2010/main" val="23216101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has 5 CLICKS of animation.</a:t>
            </a:r>
          </a:p>
          <a:p>
            <a:endParaRPr lang="en-US" baseline="0" dirty="0" smtClean="0"/>
          </a:p>
          <a:p>
            <a:r>
              <a:rPr lang="en-US" baseline="0" dirty="0" smtClean="0"/>
              <a:t>Shown here is part of the Mars Rover Celebration Pacing Guide for grades 6-8.  The grades 3-5 pacing guide looks very similar.  Let’s take a closer look at the features that will help you stay on track with the curriculum.</a:t>
            </a:r>
          </a:p>
          <a:p>
            <a:endParaRPr lang="en-US" baseline="0" dirty="0" smtClean="0"/>
          </a:p>
          <a:p>
            <a:r>
              <a:rPr lang="en-US" baseline="0" dirty="0" smtClean="0"/>
              <a:t>CLICK--First, each week’s lesson is color-coded.  If a particular lesson bridges two weeks, the colored bars overlap (Point to the blue circle).  </a:t>
            </a:r>
          </a:p>
          <a:p>
            <a:endParaRPr lang="en-US" baseline="0" dirty="0" smtClean="0"/>
          </a:p>
          <a:p>
            <a:r>
              <a:rPr lang="en-US" baseline="0" dirty="0" smtClean="0"/>
              <a:t>CLICK—Next to the lesson number and theme, there is a column that indicates the length of each lesson.  Most lessons are designed to take two or three days, not a single class period.  The total time for the lesson is also listed.  When designing the lesson plans, a 45 minute class period was the assumption.  If you have a different period of time for Mars Rover, adjust your pacing accordingly.</a:t>
            </a:r>
          </a:p>
          <a:p>
            <a:endParaRPr lang="en-US" baseline="0" dirty="0" smtClean="0"/>
          </a:p>
          <a:p>
            <a:r>
              <a:rPr lang="en-US" baseline="0" dirty="0" smtClean="0"/>
              <a:t>CLICK—The major components of each lesson (Engagement, Exploration, Explanation, Elaboration and Evaluation) are listed in the following column as well as the recommended time for the first three.  No time recommendations are made for Elaboration as student needs and time constraints will determine how often a teacher covers this section.  Nor is a time recommendation made for the evaluation, which can be as simple or elaborate as desired.</a:t>
            </a:r>
          </a:p>
          <a:p>
            <a:endParaRPr lang="en-US" baseline="0" dirty="0" smtClean="0"/>
          </a:p>
          <a:p>
            <a:r>
              <a:rPr lang="en-US" baseline="0" dirty="0" smtClean="0"/>
              <a:t>CLICK—The next two questions have the essential question and the key vocabulary for each lesson.  This allows the teacher to quickly locate the needed files/documents and have them ready to teach the lesson.  </a:t>
            </a:r>
          </a:p>
          <a:p>
            <a:endParaRPr lang="en-US" baseline="0" dirty="0" smtClean="0"/>
          </a:p>
          <a:p>
            <a:r>
              <a:rPr lang="en-US" baseline="0" dirty="0" smtClean="0"/>
              <a:t>CLICK—The final column lists the major activities for each lesson.  </a:t>
            </a:r>
          </a:p>
        </p:txBody>
      </p:sp>
      <p:sp>
        <p:nvSpPr>
          <p:cNvPr id="4" name="Slide Number Placeholder 3"/>
          <p:cNvSpPr>
            <a:spLocks noGrp="1"/>
          </p:cNvSpPr>
          <p:nvPr>
            <p:ph type="sldNum" sz="quarter" idx="10"/>
          </p:nvPr>
        </p:nvSpPr>
        <p:spPr/>
        <p:txBody>
          <a:bodyPr/>
          <a:lstStyle/>
          <a:p>
            <a:fld id="{23CA8BFF-8298-4EF2-BF4F-683E4104645A}" type="slidenum">
              <a:rPr lang="en-US" smtClean="0"/>
              <a:t>36</a:t>
            </a:fld>
            <a:endParaRPr lang="en-US" dirty="0"/>
          </a:p>
        </p:txBody>
      </p:sp>
    </p:spTree>
    <p:extLst>
      <p:ext uri="{BB962C8B-B14F-4D97-AF65-F5344CB8AC3E}">
        <p14:creationId xmlns:p14="http://schemas.microsoft.com/office/powerpoint/2010/main" val="6692546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resource</a:t>
            </a:r>
            <a:r>
              <a:rPr lang="en-US" baseline="0" dirty="0" smtClean="0"/>
              <a:t> in the common file is a single document with all 15 Essential Questions (one for each lesson of the curriculum).  This would be particularly helpful if you would like to print all of the questions out at one time, in a larger size or on special paper—rather than having to pull these out of the individual lessons.</a:t>
            </a:r>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37</a:t>
            </a:fld>
            <a:endParaRPr lang="en-US" dirty="0"/>
          </a:p>
        </p:txBody>
      </p:sp>
    </p:spTree>
    <p:extLst>
      <p:ext uri="{BB962C8B-B14F-4D97-AF65-F5344CB8AC3E}">
        <p14:creationId xmlns:p14="http://schemas.microsoft.com/office/powerpoint/2010/main" val="33425975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common</a:t>
            </a:r>
            <a:r>
              <a:rPr lang="en-US" baseline="0" dirty="0" smtClean="0"/>
              <a:t> file contains a single PDF document with the Science Notebooks for all 15 lessons. That way, if you want to print the entire notebook at once, it is easy to do.</a:t>
            </a:r>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38</a:t>
            </a:fld>
            <a:endParaRPr lang="en-US" dirty="0"/>
          </a:p>
        </p:txBody>
      </p:sp>
    </p:spTree>
    <p:extLst>
      <p:ext uri="{BB962C8B-B14F-4D97-AF65-F5344CB8AC3E}">
        <p14:creationId xmlns:p14="http://schemas.microsoft.com/office/powerpoint/2010/main" val="10405771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has 1 CLICK of animation.</a:t>
            </a:r>
          </a:p>
          <a:p>
            <a:endParaRPr lang="en-US" baseline="0" dirty="0" smtClean="0"/>
          </a:p>
          <a:p>
            <a:r>
              <a:rPr lang="en-US" baseline="0" dirty="0" smtClean="0"/>
              <a:t>Also included in the zip file is a student-friendly glossary.  This glossary contains all the key vocabulary words from each lesson as well as additional terms for which students may need definitions.  The key terms are BOLDED while the additional words are in regular font.</a:t>
            </a:r>
          </a:p>
          <a:p>
            <a:endParaRPr lang="en-US" baseline="0" dirty="0" smtClean="0"/>
          </a:p>
          <a:p>
            <a:r>
              <a:rPr lang="en-US" baseline="0" dirty="0" smtClean="0"/>
              <a:t>CLICK (Point out the two words.)</a:t>
            </a:r>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39</a:t>
            </a:fld>
            <a:endParaRPr lang="en-US" dirty="0"/>
          </a:p>
        </p:txBody>
      </p:sp>
    </p:spTree>
    <p:extLst>
      <p:ext uri="{BB962C8B-B14F-4D97-AF65-F5344CB8AC3E}">
        <p14:creationId xmlns:p14="http://schemas.microsoft.com/office/powerpoint/2010/main" val="32760224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also a teacher glossary.  The teacher</a:t>
            </a:r>
            <a:r>
              <a:rPr lang="en-US" baseline="0" dirty="0" smtClean="0"/>
              <a:t> glossary mostly contains terms that are not used in the lessons but that teachers may wish to use with more advanced students. </a:t>
            </a:r>
          </a:p>
          <a:p>
            <a:endParaRPr lang="en-US" baseline="0" dirty="0" smtClean="0"/>
          </a:p>
          <a:p>
            <a:r>
              <a:rPr lang="en-US" baseline="0" dirty="0" smtClean="0"/>
              <a:t>(You may go over the list at your discretion.)</a:t>
            </a:r>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40</a:t>
            </a:fld>
            <a:endParaRPr lang="en-US" dirty="0"/>
          </a:p>
        </p:txBody>
      </p:sp>
    </p:spTree>
    <p:extLst>
      <p:ext uri="{BB962C8B-B14F-4D97-AF65-F5344CB8AC3E}">
        <p14:creationId xmlns:p14="http://schemas.microsoft.com/office/powerpoint/2010/main" val="1341038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Paraphrase the informatio</a:t>
            </a:r>
            <a:r>
              <a:rPr lang="en-US" baseline="0" dirty="0" smtClean="0"/>
              <a:t>n on this slide.</a:t>
            </a:r>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4</a:t>
            </a:fld>
            <a:endParaRPr lang="en-US" dirty="0"/>
          </a:p>
        </p:txBody>
      </p:sp>
    </p:spTree>
    <p:extLst>
      <p:ext uri="{BB962C8B-B14F-4D97-AF65-F5344CB8AC3E}">
        <p14:creationId xmlns:p14="http://schemas.microsoft.com/office/powerpoint/2010/main" val="21617842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Science Literacy Strand Maps are a tool for finding NASA resources that relate to specific science and math concepts.</a:t>
            </a:r>
            <a:r>
              <a:rPr lang="en-US" baseline="0" dirty="0" smtClean="0"/>
              <a:t>  These strands illustrate connections between concepts as well as how concepts build upon one another across grade levels.  The supplemental links listed in the “Strand Map Resources” are relevant to each of the lessons under which they are listed.  </a:t>
            </a:r>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41</a:t>
            </a:fld>
            <a:endParaRPr lang="en-US" dirty="0"/>
          </a:p>
        </p:txBody>
      </p:sp>
    </p:spTree>
    <p:extLst>
      <p:ext uri="{BB962C8B-B14F-4D97-AF65-F5344CB8AC3E}">
        <p14:creationId xmlns:p14="http://schemas.microsoft.com/office/powerpoint/2010/main" val="37848636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Paraphrase</a:t>
            </a:r>
            <a:r>
              <a:rPr lang="en-US" baseline="0" dirty="0" smtClean="0"/>
              <a:t> the information on </a:t>
            </a:r>
            <a:r>
              <a:rPr lang="en-US" baseline="0" smtClean="0"/>
              <a:t>this slide.</a:t>
            </a:r>
            <a:endParaRPr lang="en-US"/>
          </a:p>
        </p:txBody>
      </p:sp>
      <p:sp>
        <p:nvSpPr>
          <p:cNvPr id="4" name="Slide Number Placeholder 3"/>
          <p:cNvSpPr>
            <a:spLocks noGrp="1"/>
          </p:cNvSpPr>
          <p:nvPr>
            <p:ph type="sldNum" sz="quarter" idx="10"/>
          </p:nvPr>
        </p:nvSpPr>
        <p:spPr/>
        <p:txBody>
          <a:bodyPr/>
          <a:lstStyle/>
          <a:p>
            <a:fld id="{23CA8BFF-8298-4EF2-BF4F-683E4104645A}" type="slidenum">
              <a:rPr lang="en-US" smtClean="0"/>
              <a:t>42</a:t>
            </a:fld>
            <a:endParaRPr lang="en-US" dirty="0"/>
          </a:p>
        </p:txBody>
      </p:sp>
    </p:spTree>
    <p:extLst>
      <p:ext uri="{BB962C8B-B14F-4D97-AF65-F5344CB8AC3E}">
        <p14:creationId xmlns:p14="http://schemas.microsoft.com/office/powerpoint/2010/main" val="4920974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promote a sense</a:t>
            </a:r>
            <a:r>
              <a:rPr lang="en-US" sz="1200" kern="1200" baseline="0" dirty="0" smtClean="0">
                <a:solidFill>
                  <a:schemeClr val="tx1"/>
                </a:solidFill>
                <a:effectLst/>
                <a:latin typeface="+mn-lt"/>
                <a:ea typeface="+mn-ea"/>
                <a:cs typeface="+mn-cs"/>
              </a:rPr>
              <a:t> of accomplishment, k</a:t>
            </a:r>
            <a:r>
              <a:rPr lang="en-US" sz="1200" kern="1200" dirty="0" smtClean="0">
                <a:solidFill>
                  <a:schemeClr val="tx1"/>
                </a:solidFill>
                <a:effectLst/>
                <a:latin typeface="+mn-lt"/>
                <a:ea typeface="+mn-ea"/>
                <a:cs typeface="+mn-cs"/>
              </a:rPr>
              <a:t>ids can earn "patches" for completing each week of the Mars Rover Celebration.  These "patches" can be printed on Avery labels #5294 which are pretty easily found.  Stickers end up being about 2" in diameter.  Teachers</a:t>
            </a:r>
            <a:r>
              <a:rPr lang="en-US" sz="1200" kern="1200" baseline="0" dirty="0" smtClean="0">
                <a:solidFill>
                  <a:schemeClr val="tx1"/>
                </a:solidFill>
                <a:effectLst/>
                <a:latin typeface="+mn-lt"/>
                <a:ea typeface="+mn-ea"/>
                <a:cs typeface="+mn-cs"/>
              </a:rPr>
              <a:t> are invited to find creative ways for their students to show off their “Mars Rover Mission Patches”.</a:t>
            </a:r>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43</a:t>
            </a:fld>
            <a:endParaRPr lang="en-US" dirty="0"/>
          </a:p>
        </p:txBody>
      </p:sp>
    </p:spTree>
    <p:extLst>
      <p:ext uri="{BB962C8B-B14F-4D97-AF65-F5344CB8AC3E}">
        <p14:creationId xmlns:p14="http://schemas.microsoft.com/office/powerpoint/2010/main" val="4700823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has 1 CLICK of animation.</a:t>
            </a:r>
            <a:endParaRPr lang="en-US" dirty="0" smtClean="0"/>
          </a:p>
          <a:p>
            <a:endParaRPr lang="en-US" dirty="0" smtClean="0"/>
          </a:p>
          <a:p>
            <a:r>
              <a:rPr lang="en-US" dirty="0" smtClean="0"/>
              <a:t>The common file also contains a Formative</a:t>
            </a:r>
            <a:r>
              <a:rPr lang="en-US" baseline="0" dirty="0" smtClean="0"/>
              <a:t> Assessment Strategies sheet.  This is a listing of creative ways teachers can assess student during or after a lesson.  Let’s take a closer look at some of these.  CLICK</a:t>
            </a:r>
          </a:p>
          <a:p>
            <a:endParaRPr lang="en-US" baseline="0" dirty="0" smtClean="0"/>
          </a:p>
          <a:p>
            <a:r>
              <a:rPr lang="en-US" baseline="0" dirty="0" smtClean="0"/>
              <a:t>(You may discuss this with participants at your discretion.)</a:t>
            </a:r>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44</a:t>
            </a:fld>
            <a:endParaRPr lang="en-US" dirty="0"/>
          </a:p>
        </p:txBody>
      </p:sp>
    </p:spTree>
    <p:extLst>
      <p:ext uri="{BB962C8B-B14F-4D97-AF65-F5344CB8AC3E}">
        <p14:creationId xmlns:p14="http://schemas.microsoft.com/office/powerpoint/2010/main" val="21598260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installing Google</a:t>
            </a:r>
            <a:r>
              <a:rPr lang="en-US" baseline="0" dirty="0" smtClean="0"/>
              <a:t> Earth Mars by yourself, a step-by-step guide is available in the Master Overview zip file.</a:t>
            </a:r>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45</a:t>
            </a:fld>
            <a:endParaRPr lang="en-US" dirty="0"/>
          </a:p>
        </p:txBody>
      </p:sp>
    </p:spTree>
    <p:extLst>
      <p:ext uri="{BB962C8B-B14F-4D97-AF65-F5344CB8AC3E}">
        <p14:creationId xmlns:p14="http://schemas.microsoft.com/office/powerpoint/2010/main" val="35390389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several things we recommend you do before you begin the curriculum to avoid having technical difficulties during your lessons.</a:t>
            </a:r>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46</a:t>
            </a:fld>
            <a:endParaRPr lang="en-US" dirty="0"/>
          </a:p>
        </p:txBody>
      </p:sp>
    </p:spTree>
    <p:extLst>
      <p:ext uri="{BB962C8B-B14F-4D97-AF65-F5344CB8AC3E}">
        <p14:creationId xmlns:p14="http://schemas.microsoft.com/office/powerpoint/2010/main" val="28379183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software</a:t>
            </a:r>
            <a:r>
              <a:rPr lang="en-US" baseline="0" dirty="0" smtClean="0"/>
              <a:t> listed on this slide are used by the videos and applications recommended throughout the curriculum. </a:t>
            </a:r>
          </a:p>
          <a:p>
            <a:endParaRPr lang="en-US" baseline="0" dirty="0" smtClean="0"/>
          </a:p>
          <a:p>
            <a:r>
              <a:rPr lang="en-US" baseline="0" dirty="0" smtClean="0"/>
              <a:t>If you have the necessary permissions on your classroom computer, ensure that the software listed on this slide are installed and/or updated.</a:t>
            </a:r>
          </a:p>
          <a:p>
            <a:endParaRPr lang="en-US" baseline="0" dirty="0" smtClean="0"/>
          </a:p>
          <a:p>
            <a:r>
              <a:rPr lang="en-US" baseline="0" dirty="0" smtClean="0"/>
              <a:t>If you do not have administrator privileges on your computer, contact your IT person to install and check these. We recommend having all installed at one time.</a:t>
            </a:r>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47</a:t>
            </a:fld>
            <a:endParaRPr lang="en-US" dirty="0"/>
          </a:p>
        </p:txBody>
      </p:sp>
    </p:spTree>
    <p:extLst>
      <p:ext uri="{BB962C8B-B14F-4D97-AF65-F5344CB8AC3E}">
        <p14:creationId xmlns:p14="http://schemas.microsoft.com/office/powerpoint/2010/main" val="16166692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48</a:t>
            </a:fld>
            <a:endParaRPr lang="en-US" dirty="0"/>
          </a:p>
        </p:txBody>
      </p:sp>
    </p:spTree>
    <p:extLst>
      <p:ext uri="{BB962C8B-B14F-4D97-AF65-F5344CB8AC3E}">
        <p14:creationId xmlns:p14="http://schemas.microsoft.com/office/powerpoint/2010/main" val="1616669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a:t>
            </a:r>
            <a:r>
              <a:rPr lang="en-US" baseline="0" dirty="0" smtClean="0"/>
              <a:t> first two weeks’ lessons in detail.  Note that several lessons are two periods long.  In the first two weeks of the curriculum, students are learning background knowledge that will enable them to carry out their mission.  They begin by learning about the solar system, the huge distances that separate the planets from the sun, and the relative sizes of each of the planets.</a:t>
            </a:r>
          </a:p>
          <a:p>
            <a:endParaRPr lang="en-US" baseline="0" dirty="0" smtClean="0"/>
          </a:p>
          <a:p>
            <a:r>
              <a:rPr lang="en-US" baseline="0" dirty="0" smtClean="0"/>
              <a:t>Armed with this knowledge, students then investigate Mars.  They learn about the atmosphere, surface, geology, and climatic conditions on the red planet.  This information will prove invaluable as students design their individual missions during week 3.</a:t>
            </a:r>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5</a:t>
            </a:fld>
            <a:endParaRPr lang="en-US" dirty="0"/>
          </a:p>
        </p:txBody>
      </p:sp>
    </p:spTree>
    <p:extLst>
      <p:ext uri="{BB962C8B-B14F-4D97-AF65-F5344CB8AC3E}">
        <p14:creationId xmlns:p14="http://schemas.microsoft.com/office/powerpoint/2010/main" val="1704526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lessons for weeks 3 and 4.</a:t>
            </a:r>
            <a:r>
              <a:rPr lang="en-US" baseline="0" dirty="0" smtClean="0"/>
              <a:t>  In weeks 3 and 4, students refine the focus of their research.  During these weeks, students decide on their unique mission to Mars and all subsequent research is geared toward carrying out that mission.  Students decide on what they need to measure, the proper instruments to make measurements and where on Mars they can best make those measurements.  During week four, students research the design of the spacecraft that will take their rover to Mars and decide on the best method for landing the rover on the Martian surface.</a:t>
            </a:r>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6</a:t>
            </a:fld>
            <a:endParaRPr lang="en-US" dirty="0"/>
          </a:p>
        </p:txBody>
      </p:sp>
    </p:spTree>
    <p:extLst>
      <p:ext uri="{BB962C8B-B14F-4D97-AF65-F5344CB8AC3E}">
        <p14:creationId xmlns:p14="http://schemas.microsoft.com/office/powerpoint/2010/main" val="3341311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final two weeks,</a:t>
            </a:r>
            <a:r>
              <a:rPr lang="en-US" baseline="0" dirty="0" smtClean="0"/>
              <a:t> students design and build a prototype of their Mars rover.  Then, they develop a skit to present at the Mars rover celebration and rehearse their presentation in front of classmates.</a:t>
            </a:r>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7</a:t>
            </a:fld>
            <a:endParaRPr lang="en-US" dirty="0"/>
          </a:p>
        </p:txBody>
      </p:sp>
    </p:spTree>
    <p:extLst>
      <p:ext uri="{BB962C8B-B14F-4D97-AF65-F5344CB8AC3E}">
        <p14:creationId xmlns:p14="http://schemas.microsoft.com/office/powerpoint/2010/main" val="3456405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a:t>
            </a:r>
            <a:r>
              <a:rPr lang="en-US" baseline="0" dirty="0" smtClean="0"/>
              <a:t> this information once the zip files are ready.</a:t>
            </a:r>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8</a:t>
            </a:fld>
            <a:endParaRPr lang="en-US" dirty="0"/>
          </a:p>
        </p:txBody>
      </p:sp>
    </p:spTree>
    <p:extLst>
      <p:ext uri="{BB962C8B-B14F-4D97-AF65-F5344CB8AC3E}">
        <p14:creationId xmlns:p14="http://schemas.microsoft.com/office/powerpoint/2010/main" val="3280190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every lesson will contain all 5 components and some will</a:t>
            </a:r>
            <a:r>
              <a:rPr lang="en-US" baseline="0" dirty="0" smtClean="0"/>
              <a:t> contain other items (like Exit Cards)</a:t>
            </a:r>
            <a:r>
              <a:rPr lang="en-US" dirty="0" smtClean="0"/>
              <a:t>.  However,</a:t>
            </a:r>
            <a:r>
              <a:rPr lang="en-US" baseline="0" dirty="0" smtClean="0"/>
              <a:t> the zip file will contain all of the documents required to teach the lesson.  There is no longer a need to follow many links to download all of the different resources.  </a:t>
            </a:r>
          </a:p>
          <a:p>
            <a:endParaRPr lang="en-US" baseline="0" dirty="0" smtClean="0"/>
          </a:p>
          <a:p>
            <a:r>
              <a:rPr lang="en-US" baseline="0" dirty="0" smtClean="0"/>
              <a:t>If there are links to videos and other online resources, you can easily access them by opening the electronic version of the lesson plan and clicking the links when prompted to during the lesson.  </a:t>
            </a:r>
            <a:endParaRPr lang="en-US" dirty="0"/>
          </a:p>
        </p:txBody>
      </p:sp>
      <p:sp>
        <p:nvSpPr>
          <p:cNvPr id="4" name="Slide Number Placeholder 3"/>
          <p:cNvSpPr>
            <a:spLocks noGrp="1"/>
          </p:cNvSpPr>
          <p:nvPr>
            <p:ph type="sldNum" sz="quarter" idx="10"/>
          </p:nvPr>
        </p:nvSpPr>
        <p:spPr/>
        <p:txBody>
          <a:bodyPr/>
          <a:lstStyle/>
          <a:p>
            <a:fld id="{23CA8BFF-8298-4EF2-BF4F-683E4104645A}" type="slidenum">
              <a:rPr lang="en-US" smtClean="0"/>
              <a:t>9</a:t>
            </a:fld>
            <a:endParaRPr lang="en-US" dirty="0"/>
          </a:p>
        </p:txBody>
      </p:sp>
    </p:spTree>
    <p:extLst>
      <p:ext uri="{BB962C8B-B14F-4D97-AF65-F5344CB8AC3E}">
        <p14:creationId xmlns:p14="http://schemas.microsoft.com/office/powerpoint/2010/main" val="521946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EBBC68-4E85-4CB0-9D72-3E926DDC08D1}" type="datetimeFigureOut">
              <a:rPr lang="en-US" smtClean="0"/>
              <a:t>7/18/2013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A14F05-2A21-41DE-B167-ABD51955D11E}" type="slidenum">
              <a:rPr lang="en-US" smtClean="0"/>
              <a:t>‹#›</a:t>
            </a:fld>
            <a:endParaRPr lang="en-US" dirty="0"/>
          </a:p>
        </p:txBody>
      </p:sp>
    </p:spTree>
    <p:extLst>
      <p:ext uri="{BB962C8B-B14F-4D97-AF65-F5344CB8AC3E}">
        <p14:creationId xmlns:p14="http://schemas.microsoft.com/office/powerpoint/2010/main" val="3619209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EBBC68-4E85-4CB0-9D72-3E926DDC08D1}" type="datetimeFigureOut">
              <a:rPr lang="en-US" smtClean="0"/>
              <a:t>7/18/2013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A14F05-2A21-41DE-B167-ABD51955D11E}" type="slidenum">
              <a:rPr lang="en-US" smtClean="0"/>
              <a:t>‹#›</a:t>
            </a:fld>
            <a:endParaRPr lang="en-US" dirty="0"/>
          </a:p>
        </p:txBody>
      </p:sp>
    </p:spTree>
    <p:extLst>
      <p:ext uri="{BB962C8B-B14F-4D97-AF65-F5344CB8AC3E}">
        <p14:creationId xmlns:p14="http://schemas.microsoft.com/office/powerpoint/2010/main" val="26367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EBBC68-4E85-4CB0-9D72-3E926DDC08D1}" type="datetimeFigureOut">
              <a:rPr lang="en-US" smtClean="0"/>
              <a:t>7/18/2013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A14F05-2A21-41DE-B167-ABD51955D11E}" type="slidenum">
              <a:rPr lang="en-US" smtClean="0"/>
              <a:t>‹#›</a:t>
            </a:fld>
            <a:endParaRPr lang="en-US" dirty="0"/>
          </a:p>
        </p:txBody>
      </p:sp>
    </p:spTree>
    <p:extLst>
      <p:ext uri="{BB962C8B-B14F-4D97-AF65-F5344CB8AC3E}">
        <p14:creationId xmlns:p14="http://schemas.microsoft.com/office/powerpoint/2010/main" val="676469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EBBC68-4E85-4CB0-9D72-3E926DDC08D1}" type="datetimeFigureOut">
              <a:rPr lang="en-US" smtClean="0"/>
              <a:t>7/18/2013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A14F05-2A21-41DE-B167-ABD51955D11E}" type="slidenum">
              <a:rPr lang="en-US" smtClean="0"/>
              <a:t>‹#›</a:t>
            </a:fld>
            <a:endParaRPr lang="en-US" dirty="0"/>
          </a:p>
        </p:txBody>
      </p:sp>
    </p:spTree>
    <p:extLst>
      <p:ext uri="{BB962C8B-B14F-4D97-AF65-F5344CB8AC3E}">
        <p14:creationId xmlns:p14="http://schemas.microsoft.com/office/powerpoint/2010/main" val="41602492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EBBC68-4E85-4CB0-9D72-3E926DDC08D1}" type="datetimeFigureOut">
              <a:rPr lang="en-US" smtClean="0"/>
              <a:t>7/18/2013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A14F05-2A21-41DE-B167-ABD51955D11E}" type="slidenum">
              <a:rPr lang="en-US" smtClean="0"/>
              <a:t>‹#›</a:t>
            </a:fld>
            <a:endParaRPr lang="en-US" dirty="0"/>
          </a:p>
        </p:txBody>
      </p:sp>
    </p:spTree>
    <p:extLst>
      <p:ext uri="{BB962C8B-B14F-4D97-AF65-F5344CB8AC3E}">
        <p14:creationId xmlns:p14="http://schemas.microsoft.com/office/powerpoint/2010/main" val="2316894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EBBC68-4E85-4CB0-9D72-3E926DDC08D1}" type="datetimeFigureOut">
              <a:rPr lang="en-US" smtClean="0"/>
              <a:t>7/18/2013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A14F05-2A21-41DE-B167-ABD51955D11E}" type="slidenum">
              <a:rPr lang="en-US" smtClean="0"/>
              <a:t>‹#›</a:t>
            </a:fld>
            <a:endParaRPr lang="en-US" dirty="0"/>
          </a:p>
        </p:txBody>
      </p:sp>
    </p:spTree>
    <p:extLst>
      <p:ext uri="{BB962C8B-B14F-4D97-AF65-F5344CB8AC3E}">
        <p14:creationId xmlns:p14="http://schemas.microsoft.com/office/powerpoint/2010/main" val="412269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EBBC68-4E85-4CB0-9D72-3E926DDC08D1}" type="datetimeFigureOut">
              <a:rPr lang="en-US" smtClean="0"/>
              <a:t>7/18/2013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DA14F05-2A21-41DE-B167-ABD51955D11E}" type="slidenum">
              <a:rPr lang="en-US" smtClean="0"/>
              <a:t>‹#›</a:t>
            </a:fld>
            <a:endParaRPr lang="en-US" dirty="0"/>
          </a:p>
        </p:txBody>
      </p:sp>
    </p:spTree>
    <p:extLst>
      <p:ext uri="{BB962C8B-B14F-4D97-AF65-F5344CB8AC3E}">
        <p14:creationId xmlns:p14="http://schemas.microsoft.com/office/powerpoint/2010/main" val="483049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EBBC68-4E85-4CB0-9D72-3E926DDC08D1}" type="datetimeFigureOut">
              <a:rPr lang="en-US" smtClean="0"/>
              <a:t>7/18/2013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DA14F05-2A21-41DE-B167-ABD51955D11E}" type="slidenum">
              <a:rPr lang="en-US" smtClean="0"/>
              <a:t>‹#›</a:t>
            </a:fld>
            <a:endParaRPr lang="en-US" dirty="0"/>
          </a:p>
        </p:txBody>
      </p:sp>
    </p:spTree>
    <p:extLst>
      <p:ext uri="{BB962C8B-B14F-4D97-AF65-F5344CB8AC3E}">
        <p14:creationId xmlns:p14="http://schemas.microsoft.com/office/powerpoint/2010/main" val="2529149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EBBC68-4E85-4CB0-9D72-3E926DDC08D1}" type="datetimeFigureOut">
              <a:rPr lang="en-US" smtClean="0"/>
              <a:t>7/18/2013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DA14F05-2A21-41DE-B167-ABD51955D11E}" type="slidenum">
              <a:rPr lang="en-US" smtClean="0"/>
              <a:t>‹#›</a:t>
            </a:fld>
            <a:endParaRPr lang="en-US" dirty="0"/>
          </a:p>
        </p:txBody>
      </p:sp>
    </p:spTree>
    <p:extLst>
      <p:ext uri="{BB962C8B-B14F-4D97-AF65-F5344CB8AC3E}">
        <p14:creationId xmlns:p14="http://schemas.microsoft.com/office/powerpoint/2010/main" val="2671596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EBBC68-4E85-4CB0-9D72-3E926DDC08D1}" type="datetimeFigureOut">
              <a:rPr lang="en-US" smtClean="0"/>
              <a:t>7/18/2013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A14F05-2A21-41DE-B167-ABD51955D11E}" type="slidenum">
              <a:rPr lang="en-US" smtClean="0"/>
              <a:t>‹#›</a:t>
            </a:fld>
            <a:endParaRPr lang="en-US" dirty="0"/>
          </a:p>
        </p:txBody>
      </p:sp>
    </p:spTree>
    <p:extLst>
      <p:ext uri="{BB962C8B-B14F-4D97-AF65-F5344CB8AC3E}">
        <p14:creationId xmlns:p14="http://schemas.microsoft.com/office/powerpoint/2010/main" val="2399106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EBBC68-4E85-4CB0-9D72-3E926DDC08D1}" type="datetimeFigureOut">
              <a:rPr lang="en-US" smtClean="0"/>
              <a:t>7/18/2013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A14F05-2A21-41DE-B167-ABD51955D11E}" type="slidenum">
              <a:rPr lang="en-US" smtClean="0"/>
              <a:t>‹#›</a:t>
            </a:fld>
            <a:endParaRPr lang="en-US" dirty="0"/>
          </a:p>
        </p:txBody>
      </p:sp>
    </p:spTree>
    <p:extLst>
      <p:ext uri="{BB962C8B-B14F-4D97-AF65-F5344CB8AC3E}">
        <p14:creationId xmlns:p14="http://schemas.microsoft.com/office/powerpoint/2010/main" val="2895430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EBBC68-4E85-4CB0-9D72-3E926DDC08D1}" type="datetimeFigureOut">
              <a:rPr lang="en-US" smtClean="0"/>
              <a:t>7/18/2013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14F05-2A21-41DE-B167-ABD51955D11E}" type="slidenum">
              <a:rPr lang="en-US" smtClean="0"/>
              <a:t>‹#›</a:t>
            </a:fld>
            <a:endParaRPr lang="en-US" dirty="0"/>
          </a:p>
        </p:txBody>
      </p:sp>
      <p:sp>
        <p:nvSpPr>
          <p:cNvPr id="10" name="Rectangle 9"/>
          <p:cNvSpPr/>
          <p:nvPr userDrawn="1"/>
        </p:nvSpPr>
        <p:spPr>
          <a:xfrm>
            <a:off x="0" y="533400"/>
            <a:ext cx="9144000" cy="6858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001000" y="5867400"/>
            <a:ext cx="899042" cy="711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descr="http://www.theventureonline.com/wp-content/uploads/2011/05/uh-logo1.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28600" y="5943600"/>
            <a:ext cx="45720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649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marsrover.phys.uh.edu/LessonPlans.php#LessonPlan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outerShdw blurRad="38100" dist="38100" dir="2700000" algn="tl">
                    <a:srgbClr val="000000">
                      <a:alpha val="43137"/>
                    </a:srgbClr>
                  </a:outerShdw>
                </a:effectLst>
              </a:rPr>
              <a:t>Mars Rover Celebration</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Teacher Training</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49206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Obtaining the Lessons</a:t>
            </a:r>
            <a:endParaRPr lang="en-US" dirty="0"/>
          </a:p>
        </p:txBody>
      </p:sp>
      <p:pic>
        <p:nvPicPr>
          <p:cNvPr id="205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95400"/>
            <a:ext cx="5699287" cy="533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10800000">
            <a:off x="2971800" y="2438399"/>
            <a:ext cx="36576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705600" y="2057400"/>
            <a:ext cx="1600200" cy="1200329"/>
          </a:xfrm>
          <a:prstGeom prst="rect">
            <a:avLst/>
          </a:prstGeom>
          <a:noFill/>
        </p:spPr>
        <p:txBody>
          <a:bodyPr wrap="square" rtlCol="0">
            <a:spAutoFit/>
          </a:bodyPr>
          <a:lstStyle/>
          <a:p>
            <a:r>
              <a:rPr lang="en-US" dirty="0" smtClean="0"/>
              <a:t>Click on the desired lesson either in PDF or Word</a:t>
            </a:r>
            <a:endParaRPr lang="en-US" dirty="0"/>
          </a:p>
        </p:txBody>
      </p:sp>
      <p:sp>
        <p:nvSpPr>
          <p:cNvPr id="6" name="Rectangle 5"/>
          <p:cNvSpPr/>
          <p:nvPr/>
        </p:nvSpPr>
        <p:spPr>
          <a:xfrm rot="20562474">
            <a:off x="2514600" y="3001827"/>
            <a:ext cx="4419600" cy="7620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20562474">
            <a:off x="3352800" y="3154227"/>
            <a:ext cx="3124200" cy="369332"/>
          </a:xfrm>
          <a:prstGeom prst="rect">
            <a:avLst/>
          </a:prstGeom>
          <a:noFill/>
        </p:spPr>
        <p:txBody>
          <a:bodyPr wrap="square" rtlCol="0">
            <a:spAutoFit/>
          </a:bodyPr>
          <a:lstStyle/>
          <a:p>
            <a:r>
              <a:rPr lang="en-US" dirty="0" smtClean="0"/>
              <a:t>Update slide with correct info</a:t>
            </a:r>
            <a:endParaRPr lang="en-US" dirty="0"/>
          </a:p>
        </p:txBody>
      </p:sp>
    </p:spTree>
    <p:extLst>
      <p:ext uri="{BB962C8B-B14F-4D97-AF65-F5344CB8AC3E}">
        <p14:creationId xmlns:p14="http://schemas.microsoft.com/office/powerpoint/2010/main" val="173050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Lesson Plans</a:t>
            </a:r>
            <a:endParaRPr lang="en-US" dirty="0"/>
          </a:p>
        </p:txBody>
      </p:sp>
      <p:pic>
        <p:nvPicPr>
          <p:cNvPr id="307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942" y="1295400"/>
            <a:ext cx="3886200" cy="53309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Right Arrow 3"/>
          <p:cNvSpPr/>
          <p:nvPr/>
        </p:nvSpPr>
        <p:spPr>
          <a:xfrm rot="10800000">
            <a:off x="3276600" y="2971800"/>
            <a:ext cx="19050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rot="10800000">
            <a:off x="2438399" y="5334000"/>
            <a:ext cx="2743201"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257800" y="2819400"/>
            <a:ext cx="2362200" cy="646331"/>
          </a:xfrm>
          <a:prstGeom prst="rect">
            <a:avLst/>
          </a:prstGeom>
          <a:noFill/>
        </p:spPr>
        <p:txBody>
          <a:bodyPr wrap="square" rtlCol="0">
            <a:spAutoFit/>
          </a:bodyPr>
          <a:lstStyle/>
          <a:p>
            <a:r>
              <a:rPr lang="en-US" dirty="0" smtClean="0"/>
              <a:t>Lesson number and name are on title page</a:t>
            </a:r>
            <a:endParaRPr lang="en-US" dirty="0"/>
          </a:p>
        </p:txBody>
      </p:sp>
      <p:sp>
        <p:nvSpPr>
          <p:cNvPr id="8" name="TextBox 7"/>
          <p:cNvSpPr txBox="1"/>
          <p:nvPr/>
        </p:nvSpPr>
        <p:spPr>
          <a:xfrm>
            <a:off x="5181600" y="5269468"/>
            <a:ext cx="2971800" cy="369332"/>
          </a:xfrm>
          <a:prstGeom prst="rect">
            <a:avLst/>
          </a:prstGeom>
          <a:noFill/>
        </p:spPr>
        <p:txBody>
          <a:bodyPr wrap="square" rtlCol="0">
            <a:spAutoFit/>
          </a:bodyPr>
          <a:lstStyle/>
          <a:p>
            <a:r>
              <a:rPr lang="en-US" dirty="0" smtClean="0"/>
              <a:t>Recommended grade level </a:t>
            </a:r>
            <a:endParaRPr lang="en-US" dirty="0"/>
          </a:p>
        </p:txBody>
      </p:sp>
      <p:sp>
        <p:nvSpPr>
          <p:cNvPr id="3" name="Rectangle 2"/>
          <p:cNvSpPr/>
          <p:nvPr/>
        </p:nvSpPr>
        <p:spPr>
          <a:xfrm>
            <a:off x="3657600" y="1524000"/>
            <a:ext cx="762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8030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156" y="1295400"/>
            <a:ext cx="3881244" cy="533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smtClean="0"/>
              <a:t>Features of the Lesson Plans</a:t>
            </a:r>
            <a:endParaRPr lang="en-US" dirty="0"/>
          </a:p>
        </p:txBody>
      </p:sp>
      <p:sp>
        <p:nvSpPr>
          <p:cNvPr id="12" name="TextBox 11"/>
          <p:cNvSpPr txBox="1"/>
          <p:nvPr/>
        </p:nvSpPr>
        <p:spPr>
          <a:xfrm>
            <a:off x="5359024" y="3982598"/>
            <a:ext cx="2514600" cy="2031325"/>
          </a:xfrm>
          <a:prstGeom prst="rect">
            <a:avLst/>
          </a:prstGeom>
          <a:noFill/>
        </p:spPr>
        <p:txBody>
          <a:bodyPr wrap="square" rtlCol="0">
            <a:spAutoFit/>
          </a:bodyPr>
          <a:lstStyle/>
          <a:p>
            <a:r>
              <a:rPr lang="en-US" dirty="0"/>
              <a:t>The Key Vocabulary for Students section lists the critical vocabulary used in the lesson. The vocabulary cards for each lesson match the words on this list.  </a:t>
            </a:r>
          </a:p>
        </p:txBody>
      </p:sp>
      <p:sp>
        <p:nvSpPr>
          <p:cNvPr id="3" name="Rectangle 2"/>
          <p:cNvSpPr/>
          <p:nvPr/>
        </p:nvSpPr>
        <p:spPr>
          <a:xfrm>
            <a:off x="990600" y="1828800"/>
            <a:ext cx="23622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6031" y="2362200"/>
            <a:ext cx="4082993" cy="1566863"/>
          </a:xfrm>
          <a:prstGeom prst="rect">
            <a:avLst/>
          </a:prstGeom>
          <a:solidFill>
            <a:schemeClr val="bg1"/>
          </a:solidFill>
          <a:ln w="19050">
            <a:solidFill>
              <a:schemeClr val="tx1"/>
            </a:solidFill>
            <a:miter lim="800000"/>
            <a:headEnd/>
            <a:tailEnd/>
          </a:ln>
        </p:spPr>
      </p:pic>
      <p:sp>
        <p:nvSpPr>
          <p:cNvPr id="11" name="Right Arrow 10"/>
          <p:cNvSpPr/>
          <p:nvPr/>
        </p:nvSpPr>
        <p:spPr>
          <a:xfrm rot="13080755">
            <a:off x="3492627" y="4347598"/>
            <a:ext cx="2069235" cy="22020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a:stCxn id="3" idx="0"/>
            <a:endCxn id="2050" idx="0"/>
          </p:cNvCxnSpPr>
          <p:nvPr/>
        </p:nvCxnSpPr>
        <p:spPr>
          <a:xfrm>
            <a:off x="2171700" y="1828800"/>
            <a:ext cx="1145828" cy="533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ight Arrow 13"/>
          <p:cNvSpPr/>
          <p:nvPr/>
        </p:nvSpPr>
        <p:spPr>
          <a:xfrm rot="10800000">
            <a:off x="3644289" y="2743198"/>
            <a:ext cx="1765910" cy="2286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5410200" y="2514600"/>
            <a:ext cx="2514600" cy="923330"/>
          </a:xfrm>
          <a:prstGeom prst="rect">
            <a:avLst/>
          </a:prstGeom>
          <a:noFill/>
        </p:spPr>
        <p:txBody>
          <a:bodyPr wrap="square" rtlCol="0">
            <a:spAutoFit/>
          </a:bodyPr>
          <a:lstStyle/>
          <a:p>
            <a:r>
              <a:rPr lang="en-US" dirty="0" smtClean="0"/>
              <a:t>Each lesson indicates the grade level and expected length</a:t>
            </a:r>
            <a:endParaRPr lang="en-US" dirty="0"/>
          </a:p>
        </p:txBody>
      </p:sp>
    </p:spTree>
    <p:extLst>
      <p:ext uri="{BB962C8B-B14F-4D97-AF65-F5344CB8AC3E}">
        <p14:creationId xmlns:p14="http://schemas.microsoft.com/office/powerpoint/2010/main" val="388657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animBg="1"/>
      <p:bldP spid="14"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156" y="1295400"/>
            <a:ext cx="3881244" cy="533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smtClean="0"/>
              <a:t>Features of the Lesson Plans</a:t>
            </a:r>
            <a:endParaRPr lang="en-US" dirty="0"/>
          </a:p>
        </p:txBody>
      </p:sp>
      <p:sp>
        <p:nvSpPr>
          <p:cNvPr id="5" name="Right Arrow 4"/>
          <p:cNvSpPr/>
          <p:nvPr/>
        </p:nvSpPr>
        <p:spPr>
          <a:xfrm rot="10800000">
            <a:off x="1905002" y="2895599"/>
            <a:ext cx="3352800" cy="2286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5334002" y="2667000"/>
            <a:ext cx="2514600" cy="646331"/>
          </a:xfrm>
          <a:prstGeom prst="rect">
            <a:avLst/>
          </a:prstGeom>
          <a:noFill/>
        </p:spPr>
        <p:txBody>
          <a:bodyPr wrap="square" rtlCol="0">
            <a:spAutoFit/>
          </a:bodyPr>
          <a:lstStyle/>
          <a:p>
            <a:r>
              <a:rPr lang="en-US" dirty="0" smtClean="0"/>
              <a:t>Material lists make lesson preparation easy</a:t>
            </a:r>
            <a:endParaRPr lang="en-US" dirty="0"/>
          </a:p>
        </p:txBody>
      </p:sp>
      <p:sp>
        <p:nvSpPr>
          <p:cNvPr id="3" name="Rectangle 2"/>
          <p:cNvSpPr/>
          <p:nvPr/>
        </p:nvSpPr>
        <p:spPr>
          <a:xfrm>
            <a:off x="914400" y="4667069"/>
            <a:ext cx="3581400" cy="5145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257800" y="3488708"/>
            <a:ext cx="3352800" cy="2585323"/>
          </a:xfrm>
          <a:prstGeom prst="rect">
            <a:avLst/>
          </a:prstGeom>
          <a:noFill/>
        </p:spPr>
        <p:txBody>
          <a:bodyPr wrap="square" rtlCol="0">
            <a:spAutoFit/>
          </a:bodyPr>
          <a:lstStyle/>
          <a:p>
            <a:r>
              <a:rPr lang="en-US" dirty="0"/>
              <a:t>Each lesson has an Essential Question (EQ) which is posed to students at the onset.  The EQ sets a purpose for learning and generally cannot be answered until the entire lesson is completed.  Teachers return to the EQ at the close of each lesson to check student </a:t>
            </a:r>
            <a:r>
              <a:rPr lang="en-US" dirty="0" smtClean="0"/>
              <a:t>understanding</a:t>
            </a:r>
            <a:endParaRPr lang="en-US" dirty="0"/>
          </a:p>
        </p:txBody>
      </p:sp>
      <p:cxnSp>
        <p:nvCxnSpPr>
          <p:cNvPr id="9" name="Straight Connector 8"/>
          <p:cNvCxnSpPr>
            <a:stCxn id="1029" idx="2"/>
            <a:endCxn id="3" idx="2"/>
          </p:cNvCxnSpPr>
          <p:nvPr/>
        </p:nvCxnSpPr>
        <p:spPr>
          <a:xfrm flipH="1">
            <a:off x="2705100" y="2633864"/>
            <a:ext cx="1888018" cy="25477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2" y="1652385"/>
            <a:ext cx="7052631" cy="981479"/>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9262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29"/>
                                        </p:tgtEl>
                                        <p:attrNameLst>
                                          <p:attrName>style.visibility</p:attrName>
                                        </p:attrNameLst>
                                      </p:cBhvr>
                                      <p:to>
                                        <p:strVal val="visible"/>
                                      </p:to>
                                    </p:set>
                                    <p:animEffect transition="in" filter="fade">
                                      <p:cBhvr>
                                        <p:cTn id="16" dur="500"/>
                                        <p:tgtEl>
                                          <p:spTgt spid="10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156" y="1295400"/>
            <a:ext cx="3881244" cy="533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smtClean="0"/>
              <a:t>Features of the Lesson Plan</a:t>
            </a:r>
            <a:endParaRPr lang="en-US" dirty="0"/>
          </a:p>
        </p:txBody>
      </p:sp>
      <p:sp>
        <p:nvSpPr>
          <p:cNvPr id="8" name="TextBox 7"/>
          <p:cNvSpPr txBox="1"/>
          <p:nvPr/>
        </p:nvSpPr>
        <p:spPr>
          <a:xfrm>
            <a:off x="6324600" y="4800600"/>
            <a:ext cx="2590800" cy="1200329"/>
          </a:xfrm>
          <a:prstGeom prst="rect">
            <a:avLst/>
          </a:prstGeom>
          <a:noFill/>
        </p:spPr>
        <p:txBody>
          <a:bodyPr wrap="square" rtlCol="0">
            <a:spAutoFit/>
          </a:bodyPr>
          <a:lstStyle/>
          <a:p>
            <a:r>
              <a:rPr lang="en-US" dirty="0" smtClean="0"/>
              <a:t>Lesson objectives allow teachers to document skills taught in each lesson</a:t>
            </a:r>
            <a:endParaRPr lang="en-US" dirty="0"/>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295400"/>
            <a:ext cx="6467475" cy="2383233"/>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859631" y="5181600"/>
            <a:ext cx="2797969" cy="990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p:cNvCxnSpPr>
            <a:stCxn id="6147" idx="2"/>
            <a:endCxn id="4" idx="0"/>
          </p:cNvCxnSpPr>
          <p:nvPr/>
        </p:nvCxnSpPr>
        <p:spPr>
          <a:xfrm flipH="1">
            <a:off x="2258616" y="3678633"/>
            <a:ext cx="2880122" cy="1502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ight Arrow 6"/>
          <p:cNvSpPr/>
          <p:nvPr/>
        </p:nvSpPr>
        <p:spPr>
          <a:xfrm rot="10800000">
            <a:off x="3581401" y="5410200"/>
            <a:ext cx="2743199"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777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fade">
                                      <p:cBhvr>
                                        <p:cTn id="10"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04" y="1295400"/>
            <a:ext cx="3886200" cy="53309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smtClean="0"/>
              <a:t>Features of the Lesson Plan</a:t>
            </a:r>
            <a:endParaRPr lang="en-US" dirty="0"/>
          </a:p>
        </p:txBody>
      </p:sp>
      <p:sp>
        <p:nvSpPr>
          <p:cNvPr id="11" name="Right Arrow 10"/>
          <p:cNvSpPr/>
          <p:nvPr/>
        </p:nvSpPr>
        <p:spPr>
          <a:xfrm rot="10800000">
            <a:off x="4326949" y="1968310"/>
            <a:ext cx="1921451" cy="2286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6248400" y="1425476"/>
            <a:ext cx="2743200" cy="2585323"/>
          </a:xfrm>
          <a:prstGeom prst="rect">
            <a:avLst/>
          </a:prstGeom>
          <a:noFill/>
        </p:spPr>
        <p:txBody>
          <a:bodyPr wrap="square" rtlCol="0">
            <a:spAutoFit/>
          </a:bodyPr>
          <a:lstStyle/>
          <a:p>
            <a:r>
              <a:rPr lang="en-US" dirty="0" smtClean="0"/>
              <a:t>The Engagement section sets the stage for learning by piquing student interest.  Students learn key vocabulary  and crucial background knowledge through the use of engaging, interactive activities</a:t>
            </a:r>
            <a:endParaRPr lang="en-US"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3550" y="4048268"/>
            <a:ext cx="7105650" cy="2053743"/>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990601" y="1371600"/>
            <a:ext cx="3505199" cy="9794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a:stCxn id="10242" idx="0"/>
            <a:endCxn id="3" idx="0"/>
          </p:cNvCxnSpPr>
          <p:nvPr/>
        </p:nvCxnSpPr>
        <p:spPr>
          <a:xfrm flipH="1" flipV="1">
            <a:off x="2743201" y="1371600"/>
            <a:ext cx="2543174" cy="26766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22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fade">
                                      <p:cBhvr>
                                        <p:cTn id="10"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of the Lesson Plan</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609" y="1600200"/>
            <a:ext cx="6566191" cy="2590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46899">
            <a:off x="4191000" y="3733800"/>
            <a:ext cx="3790950" cy="22955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3868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04" y="1295400"/>
            <a:ext cx="3886200" cy="53309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smtClean="0"/>
              <a:t>Features of the Lesson Plan</a:t>
            </a:r>
            <a:endParaRPr lang="en-US" dirty="0"/>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024023"/>
            <a:ext cx="2514600" cy="186453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10800000">
            <a:off x="4048198" y="2066836"/>
            <a:ext cx="2047799"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257800" y="2609671"/>
            <a:ext cx="3429000" cy="1200329"/>
          </a:xfrm>
          <a:prstGeom prst="rect">
            <a:avLst/>
          </a:prstGeom>
          <a:noFill/>
        </p:spPr>
        <p:txBody>
          <a:bodyPr wrap="square" rtlCol="0">
            <a:spAutoFit/>
          </a:bodyPr>
          <a:lstStyle/>
          <a:p>
            <a:r>
              <a:rPr lang="en-US" dirty="0" smtClean="0"/>
              <a:t>The Exploration section helps students learn critical information through hands-on, active learning, not passive seatwork</a:t>
            </a:r>
            <a:endParaRPr lang="en-US" dirty="0"/>
          </a:p>
        </p:txBody>
      </p:sp>
      <p:sp>
        <p:nvSpPr>
          <p:cNvPr id="8" name="Rectangle 7"/>
          <p:cNvSpPr/>
          <p:nvPr/>
        </p:nvSpPr>
        <p:spPr>
          <a:xfrm>
            <a:off x="1066800" y="2952929"/>
            <a:ext cx="3505200" cy="70467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6063" y="1264971"/>
            <a:ext cx="6281737" cy="1249629"/>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4" name="Straight Connector 3"/>
          <p:cNvCxnSpPr>
            <a:endCxn id="1026" idx="1"/>
          </p:cNvCxnSpPr>
          <p:nvPr/>
        </p:nvCxnSpPr>
        <p:spPr>
          <a:xfrm flipV="1">
            <a:off x="1066800" y="1889786"/>
            <a:ext cx="1719263" cy="15867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55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of the Lesson Plan</a:t>
            </a:r>
            <a:endParaRPr lang="en-US" dirty="0"/>
          </a:p>
        </p:txBody>
      </p:sp>
      <p:pic>
        <p:nvPicPr>
          <p:cNvPr id="921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40" y="1298448"/>
            <a:ext cx="3886200" cy="53309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Right Arrow 5"/>
          <p:cNvSpPr/>
          <p:nvPr/>
        </p:nvSpPr>
        <p:spPr>
          <a:xfrm rot="10800000">
            <a:off x="4200601" y="2593031"/>
            <a:ext cx="1895396" cy="2286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095997" y="1501676"/>
            <a:ext cx="2895603" cy="2308324"/>
          </a:xfrm>
          <a:prstGeom prst="rect">
            <a:avLst/>
          </a:prstGeom>
          <a:noFill/>
        </p:spPr>
        <p:txBody>
          <a:bodyPr wrap="square" rtlCol="0">
            <a:spAutoFit/>
          </a:bodyPr>
          <a:lstStyle/>
          <a:p>
            <a:r>
              <a:rPr lang="en-US" dirty="0" smtClean="0"/>
              <a:t>The Explanation section allows students to synthesize and integrate their learning.  The teacher monitors and reteaches to ensure student understanding.  Science notebooks document the learning taking place.</a:t>
            </a:r>
            <a:endParaRPr lang="en-US" dirty="0"/>
          </a:p>
        </p:txBody>
      </p:sp>
      <p:sp>
        <p:nvSpPr>
          <p:cNvPr id="8" name="Rectangle 7"/>
          <p:cNvSpPr/>
          <p:nvPr/>
        </p:nvSpPr>
        <p:spPr>
          <a:xfrm>
            <a:off x="879529" y="2362200"/>
            <a:ext cx="3463871" cy="133372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199" y="3810838"/>
            <a:ext cx="6386512" cy="2477234"/>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4" name="Straight Connector 3"/>
          <p:cNvCxnSpPr>
            <a:endCxn id="2050" idx="0"/>
          </p:cNvCxnSpPr>
          <p:nvPr/>
        </p:nvCxnSpPr>
        <p:spPr>
          <a:xfrm>
            <a:off x="2443198" y="2438400"/>
            <a:ext cx="2731257" cy="1372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44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03" y="1295400"/>
            <a:ext cx="3886200" cy="53309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smtClean="0"/>
              <a:t>Features of the Lesson Plan</a:t>
            </a:r>
            <a:endParaRPr lang="en-US" dirty="0"/>
          </a:p>
        </p:txBody>
      </p:sp>
      <p:sp>
        <p:nvSpPr>
          <p:cNvPr id="6" name="Right Arrow 5"/>
          <p:cNvSpPr/>
          <p:nvPr/>
        </p:nvSpPr>
        <p:spPr>
          <a:xfrm rot="10800000">
            <a:off x="4419599" y="5207675"/>
            <a:ext cx="1676396" cy="1774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095997" y="3962400"/>
            <a:ext cx="2895603" cy="2031325"/>
          </a:xfrm>
          <a:prstGeom prst="rect">
            <a:avLst/>
          </a:prstGeom>
          <a:noFill/>
        </p:spPr>
        <p:txBody>
          <a:bodyPr wrap="square" rtlCol="0">
            <a:spAutoFit/>
          </a:bodyPr>
          <a:lstStyle/>
          <a:p>
            <a:r>
              <a:rPr lang="en-US" dirty="0" smtClean="0"/>
              <a:t>The Elaboration section offers suggestions on differentiating instruction for groups of all ability levels.  It also offers ideas for additional activities should time permit.</a:t>
            </a:r>
            <a:endParaRPr lang="en-US" dirty="0"/>
          </a:p>
        </p:txBody>
      </p:sp>
      <p:sp>
        <p:nvSpPr>
          <p:cNvPr id="8" name="Rectangle 7"/>
          <p:cNvSpPr/>
          <p:nvPr/>
        </p:nvSpPr>
        <p:spPr>
          <a:xfrm>
            <a:off x="914400" y="4953000"/>
            <a:ext cx="3505200" cy="609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p:cNvCxnSpPr>
            <a:endCxn id="8" idx="0"/>
          </p:cNvCxnSpPr>
          <p:nvPr/>
        </p:nvCxnSpPr>
        <p:spPr>
          <a:xfrm flipH="1">
            <a:off x="2667000" y="2762250"/>
            <a:ext cx="2471666" cy="21907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8754" y="1676400"/>
            <a:ext cx="7104246" cy="12954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9640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Overview</a:t>
            </a:r>
            <a:endParaRPr lang="en-US" dirty="0"/>
          </a:p>
        </p:txBody>
      </p:sp>
      <p:sp>
        <p:nvSpPr>
          <p:cNvPr id="3" name="Content Placeholder 2"/>
          <p:cNvSpPr>
            <a:spLocks noGrp="1"/>
          </p:cNvSpPr>
          <p:nvPr>
            <p:ph idx="1"/>
          </p:nvPr>
        </p:nvSpPr>
        <p:spPr>
          <a:xfrm>
            <a:off x="838200" y="1447800"/>
            <a:ext cx="8001000" cy="5029200"/>
          </a:xfrm>
        </p:spPr>
        <p:txBody>
          <a:bodyPr>
            <a:normAutofit fontScale="92500" lnSpcReduction="20000"/>
          </a:bodyPr>
          <a:lstStyle/>
          <a:p>
            <a:pPr marL="0" indent="0">
              <a:buNone/>
            </a:pPr>
            <a:r>
              <a:rPr lang="en-US" dirty="0" smtClean="0"/>
              <a:t>The Mars Rover Celebration lesson plans are a unique blend of hands-on science and practical literacy lessons.  The students learn what real scientists do and how careers in Science, Math, Engineering, and Technology can be fun and rewarding as they work in a collaborative team to build their Mars rover.</a:t>
            </a:r>
          </a:p>
          <a:p>
            <a:pPr marL="0" indent="0">
              <a:buNone/>
            </a:pPr>
            <a:endParaRPr lang="en-US" dirty="0"/>
          </a:p>
          <a:p>
            <a:pPr marL="0" indent="0">
              <a:buNone/>
            </a:pPr>
            <a:r>
              <a:rPr lang="en-US" dirty="0" smtClean="0"/>
              <a:t>The lessons set the foundation for students’ successful pursuit of STEM careers and demonstrate the importance of language arts skills in STEM fields.</a:t>
            </a:r>
          </a:p>
          <a:p>
            <a:endParaRPr lang="en-US" dirty="0" smtClean="0"/>
          </a:p>
        </p:txBody>
      </p:sp>
    </p:spTree>
    <p:extLst>
      <p:ext uri="{BB962C8B-B14F-4D97-AF65-F5344CB8AC3E}">
        <p14:creationId xmlns:p14="http://schemas.microsoft.com/office/powerpoint/2010/main" val="766006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of the Lesson Plan</a:t>
            </a:r>
            <a:endParaRPr lang="en-US" dirty="0"/>
          </a:p>
        </p:txBody>
      </p:sp>
      <p:pic>
        <p:nvPicPr>
          <p:cNvPr id="9"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3886200" cy="53309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Right Arrow 5"/>
          <p:cNvSpPr/>
          <p:nvPr/>
        </p:nvSpPr>
        <p:spPr>
          <a:xfrm rot="10800000">
            <a:off x="4343399" y="5845824"/>
            <a:ext cx="1826659" cy="2286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334000" y="4313872"/>
            <a:ext cx="2895603" cy="1477328"/>
          </a:xfrm>
          <a:prstGeom prst="rect">
            <a:avLst/>
          </a:prstGeom>
          <a:noFill/>
        </p:spPr>
        <p:txBody>
          <a:bodyPr wrap="square" rtlCol="0">
            <a:spAutoFit/>
          </a:bodyPr>
          <a:lstStyle/>
          <a:p>
            <a:r>
              <a:rPr lang="en-US" dirty="0" smtClean="0"/>
              <a:t>The Evaluation section offers teachers suggestions for assessing student progress and for obtaining grades for the work completed.</a:t>
            </a:r>
            <a:endParaRPr lang="en-US" dirty="0"/>
          </a:p>
        </p:txBody>
      </p:sp>
      <p:sp>
        <p:nvSpPr>
          <p:cNvPr id="3" name="Rectangle 2"/>
          <p:cNvSpPr/>
          <p:nvPr/>
        </p:nvSpPr>
        <p:spPr>
          <a:xfrm>
            <a:off x="990600" y="5655325"/>
            <a:ext cx="3505200" cy="609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a:stCxn id="5122" idx="2"/>
            <a:endCxn id="3" idx="0"/>
          </p:cNvCxnSpPr>
          <p:nvPr/>
        </p:nvCxnSpPr>
        <p:spPr>
          <a:xfrm flipH="1">
            <a:off x="2743200" y="2944222"/>
            <a:ext cx="2692986" cy="27111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0772" y="1676400"/>
            <a:ext cx="7110828" cy="1267822"/>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6062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of the Lesson Plan</a:t>
            </a:r>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154" y="1355187"/>
            <a:ext cx="3886200" cy="5121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Right Arrow 5"/>
          <p:cNvSpPr/>
          <p:nvPr/>
        </p:nvSpPr>
        <p:spPr>
          <a:xfrm rot="16200000">
            <a:off x="4498201" y="5560199"/>
            <a:ext cx="1747799" cy="22859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562601" y="4724400"/>
            <a:ext cx="2514599" cy="2031325"/>
          </a:xfrm>
          <a:prstGeom prst="rect">
            <a:avLst/>
          </a:prstGeom>
          <a:noFill/>
        </p:spPr>
        <p:txBody>
          <a:bodyPr wrap="square" rtlCol="0">
            <a:spAutoFit/>
          </a:bodyPr>
          <a:lstStyle/>
          <a:p>
            <a:r>
              <a:rPr lang="en-US" dirty="0" smtClean="0"/>
              <a:t>The Supplemental Resources section provides links to online resources with additional information for students and teachers.</a:t>
            </a:r>
            <a:endParaRPr lang="en-US" dirty="0"/>
          </a:p>
        </p:txBody>
      </p:sp>
      <p:sp>
        <p:nvSpPr>
          <p:cNvPr id="3" name="Rectangle 2"/>
          <p:cNvSpPr/>
          <p:nvPr/>
        </p:nvSpPr>
        <p:spPr>
          <a:xfrm>
            <a:off x="914400" y="1752600"/>
            <a:ext cx="3505200" cy="2133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a:stCxn id="7170" idx="1"/>
            <a:endCxn id="3" idx="1"/>
          </p:cNvCxnSpPr>
          <p:nvPr/>
        </p:nvCxnSpPr>
        <p:spPr>
          <a:xfrm flipH="1" flipV="1">
            <a:off x="914400" y="2819400"/>
            <a:ext cx="2541144" cy="2379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5544" y="1447800"/>
            <a:ext cx="5459856" cy="3219106"/>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914400" y="5740062"/>
            <a:ext cx="457200" cy="584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523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Each Lesson…</a:t>
            </a:r>
            <a:endParaRPr lang="en-US" dirty="0"/>
          </a:p>
        </p:txBody>
      </p:sp>
      <p:sp>
        <p:nvSpPr>
          <p:cNvPr id="3" name="Content Placeholder 2"/>
          <p:cNvSpPr>
            <a:spLocks noGrp="1"/>
          </p:cNvSpPr>
          <p:nvPr>
            <p:ph idx="1"/>
          </p:nvPr>
        </p:nvSpPr>
        <p:spPr>
          <a:xfrm>
            <a:off x="762000" y="1600200"/>
            <a:ext cx="7391400" cy="4876800"/>
          </a:xfrm>
        </p:spPr>
        <p:txBody>
          <a:bodyPr>
            <a:normAutofit/>
          </a:bodyPr>
          <a:lstStyle/>
          <a:p>
            <a:pPr marL="0" indent="0">
              <a:buNone/>
            </a:pPr>
            <a:r>
              <a:rPr lang="en-US" sz="3000" dirty="0" smtClean="0"/>
              <a:t>Preview all lesson plan components that involve your classroom computer:</a:t>
            </a:r>
          </a:p>
          <a:p>
            <a:endParaRPr lang="en-US" sz="1800" dirty="0"/>
          </a:p>
          <a:p>
            <a:r>
              <a:rPr lang="en-US" sz="2400" dirty="0" smtClean="0"/>
              <a:t>Make certain that all video links work</a:t>
            </a:r>
          </a:p>
          <a:p>
            <a:pPr marL="0" indent="0">
              <a:buNone/>
            </a:pPr>
            <a:r>
              <a:rPr lang="en-US" sz="1200" dirty="0" smtClean="0"/>
              <a:t>   </a:t>
            </a:r>
            <a:endParaRPr lang="en-US" sz="1200" dirty="0" smtClean="0"/>
          </a:p>
          <a:p>
            <a:r>
              <a:rPr lang="en-US" sz="2400" dirty="0" smtClean="0"/>
              <a:t>Check mini-lesson </a:t>
            </a:r>
            <a:r>
              <a:rPr lang="en-US" sz="2400" dirty="0" smtClean="0"/>
              <a:t>PowerPoint presentations </a:t>
            </a:r>
            <a:endParaRPr lang="en-US" sz="2400" dirty="0" smtClean="0"/>
          </a:p>
          <a:p>
            <a:pPr marL="0" indent="0">
              <a:buNone/>
            </a:pPr>
            <a:r>
              <a:rPr lang="en-US" sz="1200" dirty="0" smtClean="0"/>
              <a:t>   </a:t>
            </a:r>
            <a:endParaRPr lang="en-US" sz="1200" dirty="0" smtClean="0"/>
          </a:p>
          <a:p>
            <a:r>
              <a:rPr lang="en-US" sz="2400" dirty="0" smtClean="0"/>
              <a:t>Check Google Earth Mars and Gale Crater Interactive (Lessons 3 and 8)</a:t>
            </a:r>
            <a:endParaRPr lang="en-US" sz="2400" dirty="0"/>
          </a:p>
        </p:txBody>
      </p:sp>
    </p:spTree>
    <p:extLst>
      <p:ext uri="{BB962C8B-B14F-4D97-AF65-F5344CB8AC3E}">
        <p14:creationId xmlns:p14="http://schemas.microsoft.com/office/powerpoint/2010/main" val="13199158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130425"/>
            <a:ext cx="9144000" cy="1470025"/>
          </a:xfrm>
        </p:spPr>
        <p:txBody>
          <a:bodyPr/>
          <a:lstStyle/>
          <a:p>
            <a:r>
              <a:rPr lang="en-US" dirty="0" smtClean="0">
                <a:effectLst>
                  <a:outerShdw blurRad="38100" dist="38100" dir="2700000" algn="tl">
                    <a:srgbClr val="000000">
                      <a:alpha val="43137"/>
                    </a:srgbClr>
                  </a:outerShdw>
                </a:effectLst>
              </a:rPr>
              <a:t>Materials in the Zip Files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64679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 Card</a:t>
            </a:r>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199"/>
            <a:ext cx="5583620" cy="3886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6172200" y="1640681"/>
            <a:ext cx="2743200" cy="3693319"/>
          </a:xfrm>
          <a:prstGeom prst="rect">
            <a:avLst/>
          </a:prstGeom>
          <a:noFill/>
        </p:spPr>
        <p:txBody>
          <a:bodyPr wrap="square" rtlCol="0">
            <a:spAutoFit/>
          </a:bodyPr>
          <a:lstStyle/>
          <a:p>
            <a:r>
              <a:rPr lang="en-US" dirty="0" smtClean="0"/>
              <a:t>Each lesson has a link to the Essential Question which may be printed out on an 8 ½ by  11 sheet and posted in a prominent place in the classroom.</a:t>
            </a:r>
          </a:p>
          <a:p>
            <a:endParaRPr lang="en-US" dirty="0"/>
          </a:p>
          <a:p>
            <a:r>
              <a:rPr lang="en-US" dirty="0" smtClean="0"/>
              <a:t>Posting the EQ is recommended as it serves as a visible reminder for students about what they are expected to learn in each lesson.</a:t>
            </a:r>
            <a:endParaRPr lang="en-US" dirty="0"/>
          </a:p>
        </p:txBody>
      </p:sp>
    </p:spTree>
    <p:extLst>
      <p:ext uri="{BB962C8B-B14F-4D97-AF65-F5344CB8AC3E}">
        <p14:creationId xmlns:p14="http://schemas.microsoft.com/office/powerpoint/2010/main" val="1822596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Cards</a:t>
            </a:r>
            <a:endParaRPr lang="en-US" dirty="0"/>
          </a:p>
        </p:txBody>
      </p:sp>
      <p:pic>
        <p:nvPicPr>
          <p:cNvPr id="1126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3886200" cy="53309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Right Arrow 5"/>
          <p:cNvSpPr/>
          <p:nvPr/>
        </p:nvSpPr>
        <p:spPr>
          <a:xfrm rot="10800000">
            <a:off x="4114798" y="2743199"/>
            <a:ext cx="1219202" cy="2286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334000" y="2325469"/>
            <a:ext cx="3124200" cy="1200329"/>
          </a:xfrm>
          <a:prstGeom prst="rect">
            <a:avLst/>
          </a:prstGeom>
          <a:noFill/>
        </p:spPr>
        <p:txBody>
          <a:bodyPr wrap="square" rtlCol="0">
            <a:spAutoFit/>
          </a:bodyPr>
          <a:lstStyle/>
          <a:p>
            <a:r>
              <a:rPr lang="en-US" dirty="0" smtClean="0"/>
              <a:t>Carefully chosen illustrations clarify word meanings and form part of the explanation of the word</a:t>
            </a:r>
            <a:endParaRPr lang="en-US" dirty="0"/>
          </a:p>
        </p:txBody>
      </p:sp>
      <p:sp>
        <p:nvSpPr>
          <p:cNvPr id="8" name="Right Arrow 7"/>
          <p:cNvSpPr/>
          <p:nvPr/>
        </p:nvSpPr>
        <p:spPr>
          <a:xfrm rot="10800000">
            <a:off x="4267201" y="5181598"/>
            <a:ext cx="1066797" cy="2286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334000" y="4867870"/>
            <a:ext cx="3352800" cy="923330"/>
          </a:xfrm>
          <a:prstGeom prst="rect">
            <a:avLst/>
          </a:prstGeom>
          <a:noFill/>
        </p:spPr>
        <p:txBody>
          <a:bodyPr wrap="square" rtlCol="0">
            <a:spAutoFit/>
          </a:bodyPr>
          <a:lstStyle/>
          <a:p>
            <a:r>
              <a:rPr lang="en-US" dirty="0" smtClean="0"/>
              <a:t>Student friendly definitions assist students to understand and learn critical vocabulary words</a:t>
            </a:r>
            <a:endParaRPr lang="en-US" dirty="0"/>
          </a:p>
        </p:txBody>
      </p:sp>
    </p:spTree>
    <p:extLst>
      <p:ext uri="{BB962C8B-B14F-4D97-AF65-F5344CB8AC3E}">
        <p14:creationId xmlns:p14="http://schemas.microsoft.com/office/powerpoint/2010/main" val="25199381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Cards</a:t>
            </a:r>
            <a:endParaRPr lang="en-US" dirty="0"/>
          </a:p>
        </p:txBody>
      </p:sp>
      <p:pic>
        <p:nvPicPr>
          <p:cNvPr id="4" name="Picture 4"/>
          <p:cNvPicPr>
            <a:picLocks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82150" y="1295400"/>
            <a:ext cx="3886200" cy="53309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 name="Right Arrow 4"/>
          <p:cNvSpPr/>
          <p:nvPr/>
        </p:nvSpPr>
        <p:spPr>
          <a:xfrm rot="10800000">
            <a:off x="4267200" y="1905000"/>
            <a:ext cx="13716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5638800" y="1600200"/>
            <a:ext cx="3276600" cy="5016758"/>
          </a:xfrm>
          <a:prstGeom prst="rect">
            <a:avLst/>
          </a:prstGeom>
          <a:noFill/>
        </p:spPr>
        <p:txBody>
          <a:bodyPr wrap="square" rtlCol="0">
            <a:spAutoFit/>
          </a:bodyPr>
          <a:lstStyle/>
          <a:p>
            <a:r>
              <a:rPr lang="en-US" dirty="0" smtClean="0"/>
              <a:t>New vocabulary is taught using scientifically proven methods…</a:t>
            </a:r>
          </a:p>
          <a:p>
            <a:endParaRPr lang="en-US" dirty="0"/>
          </a:p>
          <a:p>
            <a:pPr marL="285750" indent="-285750">
              <a:buFont typeface="Wingdings" pitchFamily="2" charset="2"/>
              <a:buChar char="ü"/>
            </a:pPr>
            <a:r>
              <a:rPr lang="en-US" dirty="0" smtClean="0"/>
              <a:t>Student friendly definitions</a:t>
            </a:r>
          </a:p>
          <a:p>
            <a:pPr marL="285750" indent="-285750">
              <a:buFont typeface="Wingdings" pitchFamily="2" charset="2"/>
              <a:buChar char="ü"/>
            </a:pPr>
            <a:endParaRPr lang="en-US" sz="800" dirty="0" smtClean="0"/>
          </a:p>
          <a:p>
            <a:pPr marL="285750" indent="-285750">
              <a:buFont typeface="Wingdings" pitchFamily="2" charset="2"/>
              <a:buChar char="ü"/>
            </a:pPr>
            <a:r>
              <a:rPr lang="en-US" dirty="0" smtClean="0"/>
              <a:t>Examples and Non-examples</a:t>
            </a:r>
          </a:p>
          <a:p>
            <a:pPr marL="285750" indent="-285750">
              <a:buFont typeface="Wingdings" pitchFamily="2" charset="2"/>
              <a:buChar char="ü"/>
            </a:pPr>
            <a:endParaRPr lang="en-US" sz="800" dirty="0" smtClean="0"/>
          </a:p>
          <a:p>
            <a:pPr marL="285750" indent="-285750">
              <a:buFont typeface="Wingdings" pitchFamily="2" charset="2"/>
              <a:buChar char="ü"/>
            </a:pPr>
            <a:r>
              <a:rPr lang="en-US" dirty="0" smtClean="0"/>
              <a:t>Multiple exposures  to the target word in different contexts</a:t>
            </a:r>
          </a:p>
          <a:p>
            <a:pPr marL="285750" indent="-285750">
              <a:buFont typeface="Wingdings" pitchFamily="2" charset="2"/>
              <a:buChar char="ü"/>
            </a:pPr>
            <a:endParaRPr lang="en-US" sz="800" dirty="0" smtClean="0"/>
          </a:p>
          <a:p>
            <a:pPr marL="285750" indent="-285750">
              <a:buFont typeface="Wingdings" pitchFamily="2" charset="2"/>
              <a:buChar char="ü"/>
            </a:pPr>
            <a:r>
              <a:rPr lang="en-US" dirty="0" smtClean="0"/>
              <a:t>Word origins and cognates are taught when applicable</a:t>
            </a:r>
          </a:p>
          <a:p>
            <a:pPr marL="285750" indent="-285750">
              <a:buFont typeface="Wingdings" pitchFamily="2" charset="2"/>
              <a:buChar char="ü"/>
            </a:pPr>
            <a:endParaRPr lang="en-US" sz="800" dirty="0" smtClean="0"/>
          </a:p>
          <a:p>
            <a:pPr marL="285750" indent="-285750">
              <a:buFont typeface="Wingdings" pitchFamily="2" charset="2"/>
              <a:buChar char="ü"/>
            </a:pPr>
            <a:r>
              <a:rPr lang="en-US" dirty="0" smtClean="0"/>
              <a:t>Actively thinking about the word in real contexts</a:t>
            </a:r>
          </a:p>
          <a:p>
            <a:pPr marL="285750" indent="-285750">
              <a:buFont typeface="Wingdings" pitchFamily="2" charset="2"/>
              <a:buChar char="ü"/>
            </a:pPr>
            <a:endParaRPr lang="en-US" sz="800" dirty="0" smtClean="0"/>
          </a:p>
          <a:p>
            <a:pPr marL="285750" indent="-285750">
              <a:buFont typeface="Wingdings" pitchFamily="2" charset="2"/>
              <a:buChar char="ü"/>
            </a:pPr>
            <a:r>
              <a:rPr lang="en-US" dirty="0" smtClean="0"/>
              <a:t>Using the word in real-life, practical and personally relevant situations</a:t>
            </a:r>
          </a:p>
        </p:txBody>
      </p:sp>
      <p:sp>
        <p:nvSpPr>
          <p:cNvPr id="7" name="Right Arrow 6"/>
          <p:cNvSpPr/>
          <p:nvPr/>
        </p:nvSpPr>
        <p:spPr>
          <a:xfrm rot="10800000">
            <a:off x="4267200" y="2209799"/>
            <a:ext cx="13716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rot="10800000">
            <a:off x="4267200" y="3124199"/>
            <a:ext cx="13716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10800000">
            <a:off x="4267200" y="3352799"/>
            <a:ext cx="13716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10800000">
            <a:off x="4267200" y="4267199"/>
            <a:ext cx="13716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rot="10800000">
            <a:off x="4267201" y="4876799"/>
            <a:ext cx="13716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rot="10800000">
            <a:off x="4267200" y="2438399"/>
            <a:ext cx="13716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rot="10800000">
            <a:off x="4267200" y="2057400"/>
            <a:ext cx="13716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6833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xit" presetSubtype="0" fill="hold" grpId="1" nodeType="with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xit" presetSubtype="0" fill="hold" grpId="1" nodeType="withEffect">
                                  <p:stCondLst>
                                    <p:cond delay="0"/>
                                  </p:stCondLst>
                                  <p:childTnLst>
                                    <p:animEffect transition="out" filter="fade">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par>
                                <p:cTn id="55" presetID="10" presetClass="exit" presetSubtype="0" fill="hold" grpId="1" nodeType="withEffect">
                                  <p:stCondLst>
                                    <p:cond delay="0"/>
                                  </p:stCondLst>
                                  <p:childTnLst>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9" grpId="0" animBg="1"/>
      <p:bldP spid="9" grpId="1" animBg="1"/>
      <p:bldP spid="10" grpId="0" animBg="1"/>
      <p:bldP spid="10" grpId="1" animBg="1"/>
      <p:bldP spid="11" grpId="0" animBg="1"/>
      <p:bldP spid="12" grpId="0" animBg="1"/>
      <p:bldP spid="12" grpId="1" animBg="1"/>
      <p:bldP spid="13" grpId="0" animBg="1"/>
      <p:bldP spid="1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Literacy Mini-Lessons</a:t>
            </a:r>
            <a:endParaRPr lang="en-US" dirty="0"/>
          </a:p>
        </p:txBody>
      </p:sp>
      <p:sp>
        <p:nvSpPr>
          <p:cNvPr id="3" name="Content Placeholder 2"/>
          <p:cNvSpPr>
            <a:spLocks noGrp="1"/>
          </p:cNvSpPr>
          <p:nvPr>
            <p:ph idx="1"/>
          </p:nvPr>
        </p:nvSpPr>
        <p:spPr>
          <a:xfrm>
            <a:off x="457200" y="1600201"/>
            <a:ext cx="8229600" cy="1523999"/>
          </a:xfrm>
        </p:spPr>
        <p:txBody>
          <a:bodyPr>
            <a:noAutofit/>
          </a:bodyPr>
          <a:lstStyle/>
          <a:p>
            <a:pPr marL="0" indent="0">
              <a:buNone/>
            </a:pPr>
            <a:r>
              <a:rPr lang="en-US" sz="3000" dirty="0" smtClean="0"/>
              <a:t>Most lessons contain literacy mini-lessons which provide short lessons on essential language arts skills related to their Mars rover project.  Topics include…</a:t>
            </a:r>
            <a:endParaRPr lang="en-US" sz="3000" dirty="0"/>
          </a:p>
        </p:txBody>
      </p:sp>
      <p:sp>
        <p:nvSpPr>
          <p:cNvPr id="4" name="Content Placeholder 2"/>
          <p:cNvSpPr txBox="1">
            <a:spLocks/>
          </p:cNvSpPr>
          <p:nvPr/>
        </p:nvSpPr>
        <p:spPr>
          <a:xfrm>
            <a:off x="1219200" y="3505201"/>
            <a:ext cx="3886200" cy="2819399"/>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pPr>
            <a:r>
              <a:rPr lang="en-US" sz="2800" dirty="0" smtClean="0"/>
              <a:t>Internal Dialogues</a:t>
            </a:r>
          </a:p>
          <a:p>
            <a:pPr>
              <a:buFont typeface="Wingdings" pitchFamily="2" charset="2"/>
              <a:buChar char="Ø"/>
            </a:pPr>
            <a:r>
              <a:rPr lang="en-US" sz="2800" dirty="0" smtClean="0"/>
              <a:t>Informational Text Features</a:t>
            </a:r>
          </a:p>
          <a:p>
            <a:pPr>
              <a:buFont typeface="Wingdings" pitchFamily="2" charset="2"/>
              <a:buChar char="Ø"/>
            </a:pPr>
            <a:r>
              <a:rPr lang="en-US" sz="2800" dirty="0" smtClean="0"/>
              <a:t>Note Taking </a:t>
            </a:r>
          </a:p>
          <a:p>
            <a:pPr>
              <a:buFont typeface="Wingdings" pitchFamily="2" charset="2"/>
              <a:buChar char="Ø"/>
            </a:pPr>
            <a:r>
              <a:rPr lang="en-US" sz="2800" dirty="0" smtClean="0"/>
              <a:t>Writing a Scientific Question</a:t>
            </a:r>
          </a:p>
          <a:p>
            <a:pPr>
              <a:buFont typeface="Wingdings" pitchFamily="2" charset="2"/>
              <a:buChar char="Ø"/>
            </a:pPr>
            <a:r>
              <a:rPr lang="en-US" sz="2800" dirty="0" smtClean="0"/>
              <a:t>Making </a:t>
            </a:r>
            <a:r>
              <a:rPr lang="en-US" sz="2800" dirty="0" smtClean="0"/>
              <a:t>Inferences </a:t>
            </a:r>
            <a:r>
              <a:rPr lang="en-US" sz="2800" dirty="0" smtClean="0"/>
              <a:t>&amp; Predictions</a:t>
            </a:r>
          </a:p>
          <a:p>
            <a:pPr>
              <a:buFont typeface="Wingdings" pitchFamily="2" charset="2"/>
              <a:buChar char="Ø"/>
            </a:pPr>
            <a:endParaRPr lang="en-US" sz="2400" dirty="0"/>
          </a:p>
        </p:txBody>
      </p:sp>
      <p:sp>
        <p:nvSpPr>
          <p:cNvPr id="5" name="Content Placeholder 2"/>
          <p:cNvSpPr txBox="1">
            <a:spLocks/>
          </p:cNvSpPr>
          <p:nvPr/>
        </p:nvSpPr>
        <p:spPr>
          <a:xfrm>
            <a:off x="4724400" y="3429000"/>
            <a:ext cx="3657600" cy="2743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pPr>
            <a:r>
              <a:rPr lang="en-US" sz="2400" dirty="0" smtClean="0"/>
              <a:t>Learning New Vocabulary</a:t>
            </a:r>
          </a:p>
          <a:p>
            <a:pPr>
              <a:buFont typeface="Wingdings" pitchFamily="2" charset="2"/>
              <a:buChar char="Ø"/>
            </a:pPr>
            <a:r>
              <a:rPr lang="en-US" sz="2400" dirty="0" smtClean="0"/>
              <a:t>Making Concept Maps</a:t>
            </a:r>
          </a:p>
          <a:p>
            <a:pPr>
              <a:buFont typeface="Wingdings" pitchFamily="2" charset="2"/>
              <a:buChar char="Ø"/>
            </a:pPr>
            <a:r>
              <a:rPr lang="en-US" sz="2400" dirty="0" smtClean="0"/>
              <a:t>Writing Effective Captions &amp; Labels</a:t>
            </a:r>
          </a:p>
          <a:p>
            <a:pPr>
              <a:buFont typeface="Wingdings" pitchFamily="2" charset="2"/>
              <a:buChar char="Ø"/>
            </a:pPr>
            <a:r>
              <a:rPr lang="en-US" sz="2400" dirty="0" smtClean="0"/>
              <a:t>Writing a Presentation</a:t>
            </a:r>
            <a:endParaRPr lang="en-US" sz="2400" dirty="0"/>
          </a:p>
        </p:txBody>
      </p:sp>
    </p:spTree>
    <p:extLst>
      <p:ext uri="{BB962C8B-B14F-4D97-AF65-F5344CB8AC3E}">
        <p14:creationId xmlns:p14="http://schemas.microsoft.com/office/powerpoint/2010/main" val="26701729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Literacy Mini-Lessons</a:t>
            </a:r>
            <a:endParaRPr lang="en-US" dirty="0"/>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68289"/>
            <a:ext cx="5257800" cy="3608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752600"/>
            <a:ext cx="5290405" cy="3638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1212" y="2286000"/>
            <a:ext cx="5290405" cy="3648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1813" y="2819400"/>
            <a:ext cx="5287308"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162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fade">
                                      <p:cBhvr>
                                        <p:cTn id="7" dur="500"/>
                                        <p:tgtEl>
                                          <p:spTgt spid="204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87"/>
                                        </p:tgtEl>
                                        <p:attrNameLst>
                                          <p:attrName>style.visibility</p:attrName>
                                        </p:attrNameLst>
                                      </p:cBhvr>
                                      <p:to>
                                        <p:strVal val="visible"/>
                                      </p:to>
                                    </p:set>
                                    <p:animEffect transition="in" filter="fade">
                                      <p:cBhvr>
                                        <p:cTn id="12" dur="500"/>
                                        <p:tgtEl>
                                          <p:spTgt spid="2048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88"/>
                                        </p:tgtEl>
                                        <p:attrNameLst>
                                          <p:attrName>style.visibility</p:attrName>
                                        </p:attrNameLst>
                                      </p:cBhvr>
                                      <p:to>
                                        <p:strVal val="visible"/>
                                      </p:to>
                                    </p:set>
                                    <p:animEffect transition="in" filter="fade">
                                      <p:cBhvr>
                                        <p:cTn id="17"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Literacy Mini-Lessons</a:t>
            </a:r>
            <a:endParaRPr lang="en-US" dirty="0"/>
          </a:p>
        </p:txBody>
      </p:sp>
      <p:pic>
        <p:nvPicPr>
          <p:cNvPr id="21506" name="Picture 2"/>
          <p:cNvPicPr>
            <a:picLocks noChangeArrowheads="1"/>
          </p:cNvPicPr>
          <p:nvPr/>
        </p:nvPicPr>
        <p:blipFill rotWithShape="1">
          <a:blip r:embed="rId3">
            <a:extLst>
              <a:ext uri="{28A0092B-C50C-407E-A947-70E740481C1C}">
                <a14:useLocalDpi xmlns:a14="http://schemas.microsoft.com/office/drawing/2010/main" val="0"/>
              </a:ext>
            </a:extLst>
          </a:blip>
          <a:srcRect l="2965" r="2038"/>
          <a:stretch/>
        </p:blipFill>
        <p:spPr bwMode="auto">
          <a:xfrm>
            <a:off x="914400" y="1371600"/>
            <a:ext cx="3886200" cy="53309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Rectangle 5"/>
          <p:cNvSpPr/>
          <p:nvPr/>
        </p:nvSpPr>
        <p:spPr>
          <a:xfrm>
            <a:off x="914402" y="4533900"/>
            <a:ext cx="3886198" cy="20955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75" y="1267767"/>
            <a:ext cx="6410325" cy="3103141"/>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8" name="Straight Connector 7"/>
          <p:cNvCxnSpPr>
            <a:stCxn id="21507" idx="2"/>
            <a:endCxn id="6" idx="2"/>
          </p:cNvCxnSpPr>
          <p:nvPr/>
        </p:nvCxnSpPr>
        <p:spPr>
          <a:xfrm flipH="1">
            <a:off x="2857501" y="4370908"/>
            <a:ext cx="2776537" cy="22584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72076" y="4495800"/>
            <a:ext cx="2828924" cy="2308324"/>
          </a:xfrm>
          <a:prstGeom prst="rect">
            <a:avLst/>
          </a:prstGeom>
          <a:noFill/>
        </p:spPr>
        <p:txBody>
          <a:bodyPr wrap="square" rtlCol="0">
            <a:spAutoFit/>
          </a:bodyPr>
          <a:lstStyle/>
          <a:p>
            <a:r>
              <a:rPr lang="en-US" sz="1600" dirty="0" smtClean="0"/>
              <a:t>The mini-lessons include notes which can be viewed in the Notes Page view.  These notes indicate when there is animation on the slide and give suggested verbiage for discussing the content which you can use as is or modify to suit your teaching needs.</a:t>
            </a:r>
            <a:endParaRPr lang="en-US" sz="1600" dirty="0"/>
          </a:p>
        </p:txBody>
      </p:sp>
      <p:sp>
        <p:nvSpPr>
          <p:cNvPr id="9" name="Oval 8"/>
          <p:cNvSpPr/>
          <p:nvPr/>
        </p:nvSpPr>
        <p:spPr>
          <a:xfrm>
            <a:off x="3200400" y="1219200"/>
            <a:ext cx="2057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5753100" y="51816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338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fade">
                                      <p:cBhvr>
                                        <p:cTn id="7" dur="500"/>
                                        <p:tgtEl>
                                          <p:spTgt spid="2150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Component</a:t>
            </a:r>
            <a:endParaRPr lang="en-US" dirty="0"/>
          </a:p>
        </p:txBody>
      </p:sp>
      <p:sp>
        <p:nvSpPr>
          <p:cNvPr id="3" name="Content Placeholder 2"/>
          <p:cNvSpPr>
            <a:spLocks noGrp="1"/>
          </p:cNvSpPr>
          <p:nvPr>
            <p:ph idx="1"/>
          </p:nvPr>
        </p:nvSpPr>
        <p:spPr/>
        <p:txBody>
          <a:bodyPr/>
          <a:lstStyle/>
          <a:p>
            <a:r>
              <a:rPr lang="en-US" sz="3000" dirty="0" smtClean="0"/>
              <a:t>The science component of each lesson walks students through the steps necessary to successfully create their Mars rover mission.</a:t>
            </a:r>
          </a:p>
          <a:p>
            <a:pPr marL="0" indent="0">
              <a:buNone/>
            </a:pPr>
            <a:endParaRPr lang="en-US" dirty="0"/>
          </a:p>
        </p:txBody>
      </p:sp>
    </p:spTree>
    <p:extLst>
      <p:ext uri="{BB962C8B-B14F-4D97-AF65-F5344CB8AC3E}">
        <p14:creationId xmlns:p14="http://schemas.microsoft.com/office/powerpoint/2010/main" val="2502246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Notebooks</a:t>
            </a:r>
            <a:endParaRPr lang="en-US" dirty="0"/>
          </a:p>
        </p:txBody>
      </p:sp>
      <p:pic>
        <p:nvPicPr>
          <p:cNvPr id="1741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398"/>
            <a:ext cx="3886200" cy="53309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5943600" y="2895600"/>
            <a:ext cx="2895600" cy="1200329"/>
          </a:xfrm>
          <a:prstGeom prst="rect">
            <a:avLst/>
          </a:prstGeom>
          <a:noFill/>
        </p:spPr>
        <p:txBody>
          <a:bodyPr wrap="square" rtlCol="0">
            <a:spAutoFit/>
          </a:bodyPr>
          <a:lstStyle/>
          <a:p>
            <a:r>
              <a:rPr lang="en-US" dirty="0" smtClean="0"/>
              <a:t>The Science Notebooks contain written questions and activities related to each lesson.  </a:t>
            </a:r>
            <a:endParaRPr lang="en-US" dirty="0"/>
          </a:p>
        </p:txBody>
      </p:sp>
      <p:sp>
        <p:nvSpPr>
          <p:cNvPr id="7" name="Right Arrow 6"/>
          <p:cNvSpPr/>
          <p:nvPr/>
        </p:nvSpPr>
        <p:spPr>
          <a:xfrm rot="9788839">
            <a:off x="4002607" y="3618504"/>
            <a:ext cx="2027223" cy="2311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rot="12008282">
            <a:off x="4018126" y="2855983"/>
            <a:ext cx="2027223" cy="2311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658293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Notebooks</a:t>
            </a:r>
            <a:endParaRPr lang="en-US" dirty="0"/>
          </a:p>
        </p:txBody>
      </p:sp>
      <p:sp>
        <p:nvSpPr>
          <p:cNvPr id="5" name="TextBox 4"/>
          <p:cNvSpPr txBox="1"/>
          <p:nvPr/>
        </p:nvSpPr>
        <p:spPr>
          <a:xfrm>
            <a:off x="5715000" y="1371600"/>
            <a:ext cx="3200400" cy="1477328"/>
          </a:xfrm>
          <a:prstGeom prst="rect">
            <a:avLst/>
          </a:prstGeom>
          <a:noFill/>
        </p:spPr>
        <p:txBody>
          <a:bodyPr wrap="square" rtlCol="0">
            <a:spAutoFit/>
          </a:bodyPr>
          <a:lstStyle/>
          <a:p>
            <a:r>
              <a:rPr lang="en-US" dirty="0" smtClean="0"/>
              <a:t>The Science Notebooks often allow for alternate assessment of student comprehension through the uses of drawings, etc…</a:t>
            </a:r>
          </a:p>
        </p:txBody>
      </p:sp>
      <p:pic>
        <p:nvPicPr>
          <p:cNvPr id="1843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849" y="1378298"/>
            <a:ext cx="3886200" cy="53309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5715000" y="4343400"/>
            <a:ext cx="2743200" cy="1477328"/>
          </a:xfrm>
          <a:prstGeom prst="rect">
            <a:avLst/>
          </a:prstGeom>
          <a:noFill/>
        </p:spPr>
        <p:txBody>
          <a:bodyPr wrap="square" rtlCol="0">
            <a:spAutoFit/>
          </a:bodyPr>
          <a:lstStyle/>
          <a:p>
            <a:r>
              <a:rPr lang="en-US" dirty="0" smtClean="0"/>
              <a:t>The notebook also has a space for the students to draft a written response to the Essential Question</a:t>
            </a:r>
          </a:p>
          <a:p>
            <a:endParaRPr lang="en-US" dirty="0"/>
          </a:p>
        </p:txBody>
      </p:sp>
      <p:sp>
        <p:nvSpPr>
          <p:cNvPr id="7" name="Right Arrow 6"/>
          <p:cNvSpPr/>
          <p:nvPr/>
        </p:nvSpPr>
        <p:spPr>
          <a:xfrm rot="10800000">
            <a:off x="4343400" y="1828800"/>
            <a:ext cx="13716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rot="10800000">
            <a:off x="4343400" y="4837752"/>
            <a:ext cx="13716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88165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effectLst>
                  <a:outerShdw blurRad="38100" dist="38100" dir="2700000" algn="tl">
                    <a:srgbClr val="000000">
                      <a:alpha val="43137"/>
                    </a:srgbClr>
                  </a:outerShdw>
                </a:effectLst>
              </a:rPr>
              <a:t>Common Files Materials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38193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2200" y="2667000"/>
            <a:ext cx="48006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lumOff val="5000"/>
                  </a:schemeClr>
                </a:solidFill>
              </a:rPr>
              <a:t>Insert Screen shot of common files section of lesson plan page</a:t>
            </a:r>
            <a:endParaRPr lang="en-US" dirty="0">
              <a:solidFill>
                <a:schemeClr val="tx1">
                  <a:lumMod val="95000"/>
                  <a:lumOff val="5000"/>
                </a:schemeClr>
              </a:solidFill>
            </a:endParaRPr>
          </a:p>
        </p:txBody>
      </p:sp>
    </p:spTree>
    <p:extLst>
      <p:ext uri="{BB962C8B-B14F-4D97-AF65-F5344CB8AC3E}">
        <p14:creationId xmlns:p14="http://schemas.microsoft.com/office/powerpoint/2010/main" val="7062132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List</a:t>
            </a:r>
            <a:endParaRPr lang="en-US" dirty="0"/>
          </a:p>
        </p:txBody>
      </p:sp>
      <p:pic>
        <p:nvPicPr>
          <p:cNvPr id="5"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371600"/>
            <a:ext cx="3886200" cy="533095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012558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Pacing Guide</a:t>
            </a:r>
            <a:endParaRPr lang="en-US" dirty="0"/>
          </a:p>
        </p:txBody>
      </p:sp>
      <p:sp>
        <p:nvSpPr>
          <p:cNvPr id="3" name="Content Placeholder 2"/>
          <p:cNvSpPr>
            <a:spLocks noGrp="1"/>
          </p:cNvSpPr>
          <p:nvPr>
            <p:ph idx="1"/>
          </p:nvPr>
        </p:nvSpPr>
        <p:spPr>
          <a:xfrm>
            <a:off x="685800" y="1600200"/>
            <a:ext cx="7848600" cy="4525963"/>
          </a:xfrm>
        </p:spPr>
        <p:txBody>
          <a:bodyPr>
            <a:normAutofit fontScale="92500" lnSpcReduction="10000"/>
          </a:bodyPr>
          <a:lstStyle/>
          <a:p>
            <a:pPr marL="0" indent="0">
              <a:buNone/>
            </a:pPr>
            <a:r>
              <a:rPr lang="en-US" dirty="0" smtClean="0"/>
              <a:t>The Mars Rover Celebration Pacing Guide can help you stay on track as you teach the curriculum.  The Pacing Guide outlines how many days each lesson is expected to take and makes recommendations on how much time to spend on the individual components of each lesson.</a:t>
            </a:r>
          </a:p>
          <a:p>
            <a:pPr marL="0" indent="0">
              <a:buNone/>
            </a:pPr>
            <a:endParaRPr lang="en-US" dirty="0"/>
          </a:p>
          <a:p>
            <a:pPr marL="0" indent="0">
              <a:buNone/>
            </a:pPr>
            <a:r>
              <a:rPr lang="en-US" dirty="0" smtClean="0"/>
              <a:t>For each lesson, the Pacing Guide also lists the essential question, the activities available and the key vocabulary words.</a:t>
            </a:r>
            <a:endParaRPr lang="en-US" dirty="0"/>
          </a:p>
        </p:txBody>
      </p:sp>
    </p:spTree>
    <p:extLst>
      <p:ext uri="{BB962C8B-B14F-4D97-AF65-F5344CB8AC3E}">
        <p14:creationId xmlns:p14="http://schemas.microsoft.com/office/powerpoint/2010/main" val="30511075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Pacing Guide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1600201"/>
            <a:ext cx="6858000" cy="4468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own Arrow 2"/>
          <p:cNvSpPr/>
          <p:nvPr/>
        </p:nvSpPr>
        <p:spPr>
          <a:xfrm>
            <a:off x="990600" y="1081459"/>
            <a:ext cx="152400" cy="838200"/>
          </a:xfrm>
          <a:prstGeom prst="downArrow">
            <a:avLst/>
          </a:prstGeom>
          <a:solidFill>
            <a:srgbClr val="EE0000"/>
          </a:solidFill>
          <a:ln>
            <a:solidFill>
              <a:srgbClr val="E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85800" y="3824659"/>
            <a:ext cx="685800" cy="1066800"/>
          </a:xfrm>
          <a:prstGeom prst="ellipse">
            <a:avLst/>
          </a:prstGeom>
          <a:noFill/>
          <a:ln>
            <a:solidFill>
              <a:srgbClr val="E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2590800" y="1081459"/>
            <a:ext cx="152400" cy="838200"/>
          </a:xfrm>
          <a:prstGeom prst="downArrow">
            <a:avLst/>
          </a:prstGeom>
          <a:solidFill>
            <a:srgbClr val="EE0000"/>
          </a:solidFill>
          <a:ln>
            <a:solidFill>
              <a:srgbClr val="E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3810000" y="1066800"/>
            <a:ext cx="152400" cy="838200"/>
          </a:xfrm>
          <a:prstGeom prst="downArrow">
            <a:avLst/>
          </a:prstGeom>
          <a:solidFill>
            <a:srgbClr val="EE0000"/>
          </a:solidFill>
          <a:ln>
            <a:solidFill>
              <a:srgbClr val="E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3200400" y="1066800"/>
            <a:ext cx="152400" cy="838200"/>
          </a:xfrm>
          <a:prstGeom prst="downArrow">
            <a:avLst/>
          </a:prstGeom>
          <a:solidFill>
            <a:srgbClr val="EE0000"/>
          </a:solidFill>
          <a:ln>
            <a:solidFill>
              <a:srgbClr val="E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6248400" y="1066800"/>
            <a:ext cx="152400" cy="838200"/>
          </a:xfrm>
          <a:prstGeom prst="downArrow">
            <a:avLst/>
          </a:prstGeom>
          <a:solidFill>
            <a:srgbClr val="EE0000"/>
          </a:solidFill>
          <a:ln>
            <a:solidFill>
              <a:srgbClr val="E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953000" y="1066800"/>
            <a:ext cx="152400" cy="838200"/>
          </a:xfrm>
          <a:prstGeom prst="downArrow">
            <a:avLst/>
          </a:prstGeom>
          <a:solidFill>
            <a:srgbClr val="EE0000"/>
          </a:solidFill>
          <a:ln>
            <a:solidFill>
              <a:srgbClr val="E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7315200" y="1066800"/>
            <a:ext cx="152400" cy="838200"/>
          </a:xfrm>
          <a:prstGeom prst="downArrow">
            <a:avLst/>
          </a:prstGeom>
          <a:solidFill>
            <a:srgbClr val="EE0000"/>
          </a:solidFill>
          <a:ln>
            <a:solidFill>
              <a:srgbClr val="E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362200" y="2057400"/>
            <a:ext cx="609600" cy="914400"/>
          </a:xfrm>
          <a:prstGeom prst="ellipse">
            <a:avLst/>
          </a:prstGeom>
          <a:noFill/>
          <a:ln>
            <a:solidFill>
              <a:srgbClr val="E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19400" y="1981200"/>
            <a:ext cx="1447800" cy="914400"/>
          </a:xfrm>
          <a:prstGeom prst="ellipse">
            <a:avLst/>
          </a:prstGeom>
          <a:noFill/>
          <a:ln>
            <a:solidFill>
              <a:srgbClr val="E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038600" y="1981200"/>
            <a:ext cx="2438400" cy="914400"/>
          </a:xfrm>
          <a:prstGeom prst="ellipse">
            <a:avLst/>
          </a:prstGeom>
          <a:noFill/>
          <a:ln>
            <a:solidFill>
              <a:srgbClr val="E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400800" y="1981200"/>
            <a:ext cx="1447800" cy="838200"/>
          </a:xfrm>
          <a:prstGeom prst="ellipse">
            <a:avLst/>
          </a:prstGeom>
          <a:noFill/>
          <a:ln>
            <a:solidFill>
              <a:srgbClr val="E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589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0" presetClass="entr" presetSubtype="0" fill="hold" grpId="1"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xit" presetSubtype="0" fill="hold" grpId="1" nodeType="with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14"/>
                                        </p:tgtEl>
                                      </p:cBhvr>
                                    </p:animEffect>
                                    <p:set>
                                      <p:cBhvr>
                                        <p:cTn id="41" dur="1" fill="hold">
                                          <p:stCondLst>
                                            <p:cond delay="499"/>
                                          </p:stCondLst>
                                        </p:cTn>
                                        <p:tgtEl>
                                          <p:spTgt spid="1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0" presetClass="entr" presetSubtype="0" fill="hold" grpId="1"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xit" presetSubtype="0" fill="hold" grpId="1" nodeType="withEffect">
                                  <p:stCondLst>
                                    <p:cond delay="0"/>
                                  </p:stCondLst>
                                  <p:childTnLst>
                                    <p:animEffect transition="out" filter="fade">
                                      <p:cBhvr>
                                        <p:cTn id="54" dur="500"/>
                                        <p:tgtEl>
                                          <p:spTgt spid="10"/>
                                        </p:tgtEl>
                                      </p:cBhvr>
                                    </p:animEffect>
                                    <p:set>
                                      <p:cBhvr>
                                        <p:cTn id="55" dur="1" fill="hold">
                                          <p:stCondLst>
                                            <p:cond delay="499"/>
                                          </p:stCondLst>
                                        </p:cTn>
                                        <p:tgtEl>
                                          <p:spTgt spid="10"/>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9"/>
                                        </p:tgtEl>
                                      </p:cBhvr>
                                    </p:animEffect>
                                    <p:set>
                                      <p:cBhvr>
                                        <p:cTn id="58" dur="1" fill="hold">
                                          <p:stCondLst>
                                            <p:cond delay="499"/>
                                          </p:stCondLst>
                                        </p:cTn>
                                        <p:tgtEl>
                                          <p:spTgt spid="9"/>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15"/>
                                        </p:tgtEl>
                                      </p:cBhvr>
                                    </p:animEffect>
                                    <p:set>
                                      <p:cBhvr>
                                        <p:cTn id="61" dur="1" fill="hold">
                                          <p:stCondLst>
                                            <p:cond delay="499"/>
                                          </p:stCondLst>
                                        </p:cTn>
                                        <p:tgtEl>
                                          <p:spTgt spid="15"/>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500"/>
                                        <p:tgtEl>
                                          <p:spTgt spid="17"/>
                                        </p:tgtEl>
                                      </p:cBhvr>
                                    </p:animEffect>
                                  </p:childTnLst>
                                </p:cTn>
                              </p:par>
                              <p:par>
                                <p:cTn id="70" presetID="10" presetClass="exit" presetSubtype="0" fill="hold" grpId="1" nodeType="withEffect">
                                  <p:stCondLst>
                                    <p:cond delay="0"/>
                                  </p:stCondLst>
                                  <p:childTnLst>
                                    <p:animEffect transition="out" filter="fade">
                                      <p:cBhvr>
                                        <p:cTn id="71" dur="500"/>
                                        <p:tgtEl>
                                          <p:spTgt spid="12"/>
                                        </p:tgtEl>
                                      </p:cBhvr>
                                    </p:animEffect>
                                    <p:set>
                                      <p:cBhvr>
                                        <p:cTn id="72" dur="1" fill="hold">
                                          <p:stCondLst>
                                            <p:cond delay="499"/>
                                          </p:stCondLst>
                                        </p:cTn>
                                        <p:tgtEl>
                                          <p:spTgt spid="12"/>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11"/>
                                        </p:tgtEl>
                                      </p:cBhvr>
                                    </p:animEffect>
                                    <p:set>
                                      <p:cBhvr>
                                        <p:cTn id="75" dur="1" fill="hold">
                                          <p:stCondLst>
                                            <p:cond delay="499"/>
                                          </p:stCondLst>
                                        </p:cTn>
                                        <p:tgtEl>
                                          <p:spTgt spid="11"/>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500"/>
                                        <p:tgtEl>
                                          <p:spTgt spid="16"/>
                                        </p:tgtEl>
                                      </p:cBhvr>
                                    </p:animEffect>
                                    <p:set>
                                      <p:cBhvr>
                                        <p:cTn id="7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4" grpId="0" animBg="1"/>
      <p:bldP spid="14" grpId="1" animBg="1"/>
      <p:bldP spid="15" grpId="0" animBg="1"/>
      <p:bldP spid="15" grpId="1" animBg="1"/>
      <p:bldP spid="16" grpId="0" animBg="1"/>
      <p:bldP spid="16" grpId="1" animBg="1"/>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581" y="304800"/>
            <a:ext cx="8229600" cy="1143000"/>
          </a:xfrm>
        </p:spPr>
        <p:txBody>
          <a:bodyPr/>
          <a:lstStyle/>
          <a:p>
            <a:r>
              <a:rPr lang="en-US" dirty="0" smtClean="0"/>
              <a:t> Essential Questions Cards</a:t>
            </a:r>
            <a:endParaRPr lang="en-US" dirty="0"/>
          </a:p>
        </p:txBody>
      </p:sp>
      <p:pic>
        <p:nvPicPr>
          <p:cNvPr id="1126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848" y="1905000"/>
            <a:ext cx="5330952" cy="3886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830395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Notebooks</a:t>
            </a:r>
            <a:endParaRPr lang="en-US" dirty="0"/>
          </a:p>
        </p:txBody>
      </p:sp>
      <p:pic>
        <p:nvPicPr>
          <p:cNvPr id="1741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60" y="1295398"/>
            <a:ext cx="3886200" cy="53309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6400799" y="2895600"/>
            <a:ext cx="2438401" cy="1477328"/>
          </a:xfrm>
          <a:prstGeom prst="rect">
            <a:avLst/>
          </a:prstGeom>
          <a:noFill/>
        </p:spPr>
        <p:txBody>
          <a:bodyPr wrap="square" rtlCol="0">
            <a:spAutoFit/>
          </a:bodyPr>
          <a:lstStyle/>
          <a:p>
            <a:r>
              <a:rPr lang="en-US" dirty="0" smtClean="0"/>
              <a:t>The common file contains a single PDF document with the Science Notebooks for all 15 lessons.  </a:t>
            </a:r>
            <a:endParaRPr lang="en-US" dirty="0"/>
          </a:p>
        </p:txBody>
      </p:sp>
      <p:pic>
        <p:nvPicPr>
          <p:cNvPr id="9"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755648"/>
            <a:ext cx="3886200" cy="53309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177096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Student-Friendly Glossary</a:t>
            </a:r>
            <a:endParaRPr lang="en-US" dirty="0"/>
          </a:p>
        </p:txBody>
      </p:sp>
      <p:pic>
        <p:nvPicPr>
          <p:cNvPr id="819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81544"/>
            <a:ext cx="3886200" cy="53309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2492"/>
          <a:stretch/>
        </p:blipFill>
        <p:spPr bwMode="auto">
          <a:xfrm>
            <a:off x="1454727" y="2622706"/>
            <a:ext cx="7536873" cy="1256566"/>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990600" y="4405745"/>
            <a:ext cx="3429000" cy="533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8195" idx="2"/>
            <a:endCxn id="4" idx="0"/>
          </p:cNvCxnSpPr>
          <p:nvPr/>
        </p:nvCxnSpPr>
        <p:spPr>
          <a:xfrm flipH="1">
            <a:off x="2705100" y="3879272"/>
            <a:ext cx="2518064" cy="5264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4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195"/>
                                        </p:tgtEl>
                                        <p:attrNameLst>
                                          <p:attrName>style.visibility</p:attrName>
                                        </p:attrNameLst>
                                      </p:cBhvr>
                                      <p:to>
                                        <p:strVal val="visible"/>
                                      </p:to>
                                    </p:set>
                                    <p:animEffect transition="in" filter="fade">
                                      <p:cBhvr>
                                        <p:cTn id="10"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Arts Component</a:t>
            </a:r>
            <a:endParaRPr lang="en-US" dirty="0"/>
          </a:p>
        </p:txBody>
      </p:sp>
      <p:sp>
        <p:nvSpPr>
          <p:cNvPr id="3" name="Content Placeholder 2"/>
          <p:cNvSpPr>
            <a:spLocks noGrp="1"/>
          </p:cNvSpPr>
          <p:nvPr>
            <p:ph idx="1"/>
          </p:nvPr>
        </p:nvSpPr>
        <p:spPr/>
        <p:txBody>
          <a:bodyPr/>
          <a:lstStyle/>
          <a:p>
            <a:r>
              <a:rPr lang="en-US" sz="3000" dirty="0" smtClean="0"/>
              <a:t>The literacy component of each lesson teaches key vocabulary and provides mini-lessons on research, writing, and presentation skills crucial to student success  </a:t>
            </a:r>
          </a:p>
          <a:p>
            <a:endParaRPr lang="en-US" dirty="0"/>
          </a:p>
        </p:txBody>
      </p:sp>
    </p:spTree>
    <p:extLst>
      <p:ext uri="{BB962C8B-B14F-4D97-AF65-F5344CB8AC3E}">
        <p14:creationId xmlns:p14="http://schemas.microsoft.com/office/powerpoint/2010/main" val="4612686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Glossary</a:t>
            </a:r>
            <a:endParaRPr lang="en-US" dirty="0"/>
          </a:p>
        </p:txBody>
      </p:sp>
      <p:pic>
        <p:nvPicPr>
          <p:cNvPr id="921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95400"/>
            <a:ext cx="3886200" cy="53309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310244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Strand Map Resources</a:t>
            </a:r>
            <a:endParaRPr lang="en-US" dirty="0"/>
          </a:p>
        </p:txBody>
      </p:sp>
      <p:pic>
        <p:nvPicPr>
          <p:cNvPr id="102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1295400"/>
            <a:ext cx="3886200" cy="53309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2024" y="1676400"/>
            <a:ext cx="3886200" cy="53309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118988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Tickets</a:t>
            </a:r>
            <a:endParaRPr lang="en-US" dirty="0"/>
          </a:p>
        </p:txBody>
      </p:sp>
      <p:pic>
        <p:nvPicPr>
          <p:cNvPr id="1945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070" y="1371599"/>
            <a:ext cx="3886200" cy="5330952"/>
          </a:xfrm>
          <a:prstGeom prst="rect">
            <a:avLst/>
          </a:prstGeom>
          <a:ln>
            <a:noFill/>
          </a:ln>
          <a:effectLst>
            <a:outerShdw blurRad="292100" dist="139700" dir="2700000" algn="tl" rotWithShape="0">
              <a:srgbClr val="333333">
                <a:alpha val="65000"/>
              </a:srgbClr>
            </a:outerShdw>
          </a:effec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286000"/>
            <a:ext cx="6962775" cy="9525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1295400" y="4800600"/>
            <a:ext cx="2895600" cy="304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a:stCxn id="6" idx="0"/>
            <a:endCxn id="19459" idx="2"/>
          </p:cNvCxnSpPr>
          <p:nvPr/>
        </p:nvCxnSpPr>
        <p:spPr>
          <a:xfrm flipV="1">
            <a:off x="2743200" y="3238500"/>
            <a:ext cx="2262188" cy="15621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562600" y="4114800"/>
            <a:ext cx="2743200" cy="2308324"/>
          </a:xfrm>
          <a:prstGeom prst="rect">
            <a:avLst/>
          </a:prstGeom>
          <a:noFill/>
        </p:spPr>
        <p:txBody>
          <a:bodyPr wrap="square" rtlCol="0">
            <a:spAutoFit/>
          </a:bodyPr>
          <a:lstStyle/>
          <a:p>
            <a:r>
              <a:rPr lang="en-US" dirty="0" smtClean="0"/>
              <a:t>Exit Tickets allow students to apply the knowledge they have acquired by answering higher-level questions related to the lesson.  There is one Exit Ticket for each of the six weeks.</a:t>
            </a:r>
            <a:endParaRPr lang="en-US" dirty="0"/>
          </a:p>
        </p:txBody>
      </p:sp>
    </p:spTree>
    <p:extLst>
      <p:ext uri="{BB962C8B-B14F-4D97-AF65-F5344CB8AC3E}">
        <p14:creationId xmlns:p14="http://schemas.microsoft.com/office/powerpoint/2010/main" val="26040488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Patches</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413" y="1318860"/>
            <a:ext cx="6376987" cy="4015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90600" y="5505271"/>
            <a:ext cx="6934200" cy="1200329"/>
          </a:xfrm>
          <a:prstGeom prst="rect">
            <a:avLst/>
          </a:prstGeom>
          <a:noFill/>
        </p:spPr>
        <p:txBody>
          <a:bodyPr wrap="square" rtlCol="0">
            <a:spAutoFit/>
          </a:bodyPr>
          <a:lstStyle/>
          <a:p>
            <a:r>
              <a:rPr lang="en-US" dirty="0" smtClean="0"/>
              <a:t>Mission Patches allow students to feel like real astronauts.  Teachers may print out the templates (on labels)  and give these to students each week upon the successful completion of that part of the mission.  It is a great way to keep students excited and motivated.</a:t>
            </a:r>
            <a:endParaRPr lang="en-US" dirty="0"/>
          </a:p>
        </p:txBody>
      </p:sp>
    </p:spTree>
    <p:extLst>
      <p:ext uri="{BB962C8B-B14F-4D97-AF65-F5344CB8AC3E}">
        <p14:creationId xmlns:p14="http://schemas.microsoft.com/office/powerpoint/2010/main" val="29347099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 Strategies</a:t>
            </a:r>
            <a:endParaRPr lang="en-US" dirty="0"/>
          </a:p>
        </p:txBody>
      </p:sp>
      <p:pic>
        <p:nvPicPr>
          <p:cNvPr id="1229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200" y="1371600"/>
            <a:ext cx="3886200" cy="53309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1143000" y="3581400"/>
            <a:ext cx="3048000" cy="91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9050">
                <a:solidFill>
                  <a:schemeClr val="tx1"/>
                </a:solidFill>
              </a:ln>
            </a:endParaRPr>
          </a:p>
        </p:txBody>
      </p:sp>
      <p:pic>
        <p:nvPicPr>
          <p:cNvPr id="1229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0244"/>
          <a:stretch/>
        </p:blipFill>
        <p:spPr bwMode="auto">
          <a:xfrm>
            <a:off x="3581400" y="2060557"/>
            <a:ext cx="5503093" cy="16764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6" name="Straight Connector 5"/>
          <p:cNvCxnSpPr>
            <a:stCxn id="12291" idx="2"/>
            <a:endCxn id="4" idx="2"/>
          </p:cNvCxnSpPr>
          <p:nvPr/>
        </p:nvCxnSpPr>
        <p:spPr>
          <a:xfrm flipH="1">
            <a:off x="2667000" y="3736957"/>
            <a:ext cx="3665947" cy="7588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462927" y="6096000"/>
            <a:ext cx="956673"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247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12291"/>
                                        </p:tgtEl>
                                        <p:attrNameLst>
                                          <p:attrName>style.visibility</p:attrName>
                                        </p:attrNameLst>
                                      </p:cBhvr>
                                      <p:to>
                                        <p:strVal val="visible"/>
                                      </p:to>
                                    </p:set>
                                    <p:animEffect transition="in" filter="fade">
                                      <p:cBhvr>
                                        <p:cTn id="14"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3124200" cy="1676400"/>
          </a:xfrm>
        </p:spPr>
        <p:txBody>
          <a:bodyPr>
            <a:normAutofit/>
          </a:bodyPr>
          <a:lstStyle/>
          <a:p>
            <a:pPr marL="0" indent="0">
              <a:buNone/>
            </a:pPr>
            <a:r>
              <a:rPr lang="en-US" sz="1800" dirty="0" smtClean="0"/>
              <a:t>The Mars Rover Celebration lesson plans also contain a set of easy-to-follow directions to download Google Earth Mars on your computer.</a:t>
            </a:r>
            <a:endParaRPr lang="en-US" sz="1800" dirty="0"/>
          </a:p>
        </p:txBody>
      </p:sp>
      <p:pic>
        <p:nvPicPr>
          <p:cNvPr id="102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295399"/>
            <a:ext cx="3886200" cy="53309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Title 1"/>
          <p:cNvSpPr>
            <a:spLocks noGrp="1"/>
          </p:cNvSpPr>
          <p:nvPr>
            <p:ph type="title"/>
          </p:nvPr>
        </p:nvSpPr>
        <p:spPr>
          <a:xfrm>
            <a:off x="457200" y="274638"/>
            <a:ext cx="8229600" cy="1143000"/>
          </a:xfrm>
        </p:spPr>
        <p:txBody>
          <a:bodyPr/>
          <a:lstStyle/>
          <a:p>
            <a:r>
              <a:rPr lang="en-US" dirty="0" smtClean="0"/>
              <a:t>Installation Instructions</a:t>
            </a:r>
            <a:endParaRPr lang="en-US" dirty="0"/>
          </a:p>
        </p:txBody>
      </p:sp>
    </p:spTree>
    <p:extLst>
      <p:ext uri="{BB962C8B-B14F-4D97-AF65-F5344CB8AC3E}">
        <p14:creationId xmlns:p14="http://schemas.microsoft.com/office/powerpoint/2010/main" val="33809755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effectLst>
                  <a:outerShdw blurRad="38100" dist="38100" dir="2700000" algn="tl">
                    <a:srgbClr val="000000">
                      <a:alpha val="43137"/>
                    </a:srgbClr>
                  </a:outerShdw>
                </a:effectLst>
              </a:rPr>
              <a:t>Before You Get Started</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38250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Install or ask your IT person to install…</a:t>
            </a:r>
            <a:endParaRPr lang="en-US" dirty="0"/>
          </a:p>
        </p:txBody>
      </p:sp>
      <p:sp>
        <p:nvSpPr>
          <p:cNvPr id="3" name="Content Placeholder 2"/>
          <p:cNvSpPr>
            <a:spLocks noGrp="1"/>
          </p:cNvSpPr>
          <p:nvPr>
            <p:ph idx="1"/>
          </p:nvPr>
        </p:nvSpPr>
        <p:spPr>
          <a:xfrm>
            <a:off x="762000" y="1676400"/>
            <a:ext cx="7620000" cy="4525963"/>
          </a:xfrm>
        </p:spPr>
        <p:txBody>
          <a:bodyPr>
            <a:normAutofit/>
          </a:bodyPr>
          <a:lstStyle/>
          <a:p>
            <a:r>
              <a:rPr lang="en-US" dirty="0" smtClean="0"/>
              <a:t>The latest versions of Flash, Java, and Shockwave.</a:t>
            </a:r>
          </a:p>
          <a:p>
            <a:pPr marL="0" indent="0">
              <a:buNone/>
            </a:pPr>
            <a:r>
              <a:rPr lang="en-US" sz="1100" dirty="0" smtClean="0"/>
              <a:t>   </a:t>
            </a:r>
            <a:endParaRPr lang="en-US" sz="1100" dirty="0"/>
          </a:p>
          <a:p>
            <a:r>
              <a:rPr lang="en-US" dirty="0" smtClean="0"/>
              <a:t>Google Earth Mars</a:t>
            </a:r>
          </a:p>
          <a:p>
            <a:pPr marL="0" indent="0">
              <a:buNone/>
            </a:pPr>
            <a:r>
              <a:rPr lang="en-US" sz="1100" dirty="0" smtClean="0"/>
              <a:t>   </a:t>
            </a:r>
            <a:endParaRPr lang="en-US" sz="1100" dirty="0"/>
          </a:p>
          <a:p>
            <a:r>
              <a:rPr lang="en-US" dirty="0" smtClean="0"/>
              <a:t>The software to run the Gale Crater Interactive </a:t>
            </a:r>
          </a:p>
          <a:p>
            <a:pPr marL="0" indent="0">
              <a:buNone/>
            </a:pPr>
            <a:r>
              <a:rPr lang="en-US" sz="1100" dirty="0" smtClean="0"/>
              <a:t>   </a:t>
            </a:r>
            <a:endParaRPr lang="en-US" sz="1100" dirty="0"/>
          </a:p>
          <a:p>
            <a:r>
              <a:rPr lang="en-US" dirty="0" smtClean="0"/>
              <a:t>Microsoft Silverlight 4 (required for Worldwide Telescope)</a:t>
            </a:r>
            <a:endParaRPr lang="en-US" dirty="0"/>
          </a:p>
        </p:txBody>
      </p:sp>
    </p:spTree>
    <p:extLst>
      <p:ext uri="{BB962C8B-B14F-4D97-AF65-F5344CB8AC3E}">
        <p14:creationId xmlns:p14="http://schemas.microsoft.com/office/powerpoint/2010/main" val="34398364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a:t>
            </a:r>
            <a:endParaRPr lang="en-US" dirty="0"/>
          </a:p>
        </p:txBody>
      </p:sp>
      <p:sp>
        <p:nvSpPr>
          <p:cNvPr id="5" name="Rectangle 4"/>
          <p:cNvSpPr/>
          <p:nvPr/>
        </p:nvSpPr>
        <p:spPr>
          <a:xfrm>
            <a:off x="0" y="5105400"/>
            <a:ext cx="12192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848600" y="5029200"/>
            <a:ext cx="12192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2514600"/>
            <a:ext cx="3274888"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1761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Sequence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The six week Mars Rover Celebration lesson plans walk students through the process to create a successful mission:</a:t>
            </a:r>
          </a:p>
          <a:p>
            <a:pPr lvl="1"/>
            <a:endParaRPr lang="en-US" sz="2000" dirty="0" smtClean="0"/>
          </a:p>
          <a:p>
            <a:pPr lvl="1"/>
            <a:r>
              <a:rPr lang="en-US" sz="2600" dirty="0" smtClean="0"/>
              <a:t>Week 1:  Introduction to Mars Celebration</a:t>
            </a:r>
          </a:p>
          <a:p>
            <a:pPr marL="457200" lvl="1" indent="0">
              <a:buNone/>
            </a:pPr>
            <a:r>
              <a:rPr lang="en-US" sz="2200" dirty="0"/>
              <a:t>	</a:t>
            </a:r>
            <a:r>
              <a:rPr lang="en-US" sz="2200" dirty="0" smtClean="0"/>
              <a:t>Lesson 1:  Overview of the Solar System (2 periods)</a:t>
            </a:r>
          </a:p>
          <a:p>
            <a:pPr marL="457200" lvl="1" indent="0">
              <a:buNone/>
            </a:pPr>
            <a:r>
              <a:rPr lang="en-US" sz="2200" dirty="0"/>
              <a:t>	</a:t>
            </a:r>
            <a:r>
              <a:rPr lang="en-US" sz="2200" dirty="0" smtClean="0"/>
              <a:t>Lesson 2:  Introduction to the Mars Celebration Project (2 periods)</a:t>
            </a:r>
          </a:p>
          <a:p>
            <a:pPr marL="457200" lvl="1" indent="0">
              <a:buNone/>
            </a:pPr>
            <a:r>
              <a:rPr lang="en-US" sz="2200" dirty="0"/>
              <a:t>	</a:t>
            </a:r>
            <a:r>
              <a:rPr lang="en-US" sz="2200" dirty="0" smtClean="0"/>
              <a:t>Lesson 3:  Research Tools and Skills</a:t>
            </a:r>
          </a:p>
          <a:p>
            <a:pPr marL="457200" lvl="1" indent="0">
              <a:buNone/>
            </a:pPr>
            <a:endParaRPr lang="en-US" sz="1600" dirty="0" smtClean="0"/>
          </a:p>
          <a:p>
            <a:pPr lvl="1"/>
            <a:r>
              <a:rPr lang="en-US" sz="2600" dirty="0" smtClean="0"/>
              <a:t>Week 2:  Investigating Mars</a:t>
            </a:r>
          </a:p>
          <a:p>
            <a:pPr marL="914400" lvl="2" indent="0">
              <a:buNone/>
            </a:pPr>
            <a:r>
              <a:rPr lang="en-US" sz="2200" dirty="0" smtClean="0"/>
              <a:t>Lesson 3 (cont.): Research Tools and Skills</a:t>
            </a:r>
          </a:p>
          <a:p>
            <a:pPr marL="914400" lvl="2" indent="0">
              <a:buNone/>
            </a:pPr>
            <a:r>
              <a:rPr lang="en-US" sz="2200" dirty="0" smtClean="0"/>
              <a:t>Lesson 4:  Investigating Mars (2 periods)</a:t>
            </a:r>
          </a:p>
          <a:p>
            <a:pPr marL="914400" lvl="2" indent="0">
              <a:buNone/>
            </a:pPr>
            <a:r>
              <a:rPr lang="en-US" sz="2200" dirty="0" smtClean="0"/>
              <a:t>Lesson 5:  Selecting Team Rover Missions (2 periods)</a:t>
            </a:r>
            <a:endParaRPr lang="en-US" sz="2200" dirty="0"/>
          </a:p>
        </p:txBody>
      </p:sp>
    </p:spTree>
    <p:extLst>
      <p:ext uri="{BB962C8B-B14F-4D97-AF65-F5344CB8AC3E}">
        <p14:creationId xmlns:p14="http://schemas.microsoft.com/office/powerpoint/2010/main" val="3216795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Sequence</a:t>
            </a:r>
            <a:endParaRPr lang="en-US" dirty="0"/>
          </a:p>
        </p:txBody>
      </p:sp>
      <p:sp>
        <p:nvSpPr>
          <p:cNvPr id="3" name="Content Placeholder 2"/>
          <p:cNvSpPr>
            <a:spLocks noGrp="1"/>
          </p:cNvSpPr>
          <p:nvPr>
            <p:ph idx="1"/>
          </p:nvPr>
        </p:nvSpPr>
        <p:spPr/>
        <p:txBody>
          <a:bodyPr/>
          <a:lstStyle/>
          <a:p>
            <a:pPr lvl="1"/>
            <a:r>
              <a:rPr lang="en-US" sz="2400" dirty="0" smtClean="0"/>
              <a:t>Week 3:  Designing the Mission</a:t>
            </a:r>
          </a:p>
          <a:p>
            <a:pPr marL="457200" lvl="1" indent="0">
              <a:buNone/>
            </a:pPr>
            <a:r>
              <a:rPr lang="en-US" sz="2000" dirty="0" smtClean="0"/>
              <a:t>	Lesson 6:  Mission Measurements (2 periods)</a:t>
            </a:r>
          </a:p>
          <a:p>
            <a:pPr marL="457200" lvl="1" indent="0">
              <a:buNone/>
            </a:pPr>
            <a:r>
              <a:rPr lang="en-US" sz="2000" dirty="0" smtClean="0"/>
              <a:t>	Lesson 7:  How Do I Measure This</a:t>
            </a:r>
            <a:r>
              <a:rPr lang="en-US" sz="2000" dirty="0" smtClean="0"/>
              <a:t>? </a:t>
            </a:r>
            <a:r>
              <a:rPr lang="en-US" sz="2000" dirty="0" smtClean="0"/>
              <a:t>(2 periods)</a:t>
            </a:r>
          </a:p>
          <a:p>
            <a:pPr marL="457200" lvl="1" indent="0">
              <a:buNone/>
            </a:pPr>
            <a:r>
              <a:rPr lang="en-US" sz="2000" dirty="0" smtClean="0"/>
              <a:t>	Lesson 8:  Where is the Best Place to Make These Measurements?</a:t>
            </a:r>
          </a:p>
          <a:p>
            <a:pPr marL="457200" lvl="1" indent="0">
              <a:buNone/>
            </a:pPr>
            <a:endParaRPr lang="en-US" sz="1600" dirty="0" smtClean="0"/>
          </a:p>
          <a:p>
            <a:pPr marL="457200" lvl="1" indent="0">
              <a:buNone/>
            </a:pPr>
            <a:endParaRPr lang="en-US" sz="1600" dirty="0" smtClean="0"/>
          </a:p>
          <a:p>
            <a:pPr lvl="1"/>
            <a:r>
              <a:rPr lang="en-US" sz="2400" dirty="0" smtClean="0"/>
              <a:t>Week 4:  Understanding Rovers</a:t>
            </a:r>
          </a:p>
          <a:p>
            <a:pPr marL="914400" lvl="2" indent="0">
              <a:buNone/>
            </a:pPr>
            <a:r>
              <a:rPr lang="en-US" sz="2000" dirty="0" smtClean="0"/>
              <a:t>Lesson 9: Spacecraft Structure and Design (3 periods)</a:t>
            </a:r>
          </a:p>
          <a:p>
            <a:pPr marL="914400" lvl="2" indent="0">
              <a:buNone/>
            </a:pPr>
            <a:r>
              <a:rPr lang="en-US" sz="2000" dirty="0" smtClean="0"/>
              <a:t>Lesson 10:  Landing, Moving and Surviving Conditions (2 periods)</a:t>
            </a:r>
          </a:p>
          <a:p>
            <a:pPr marL="0" indent="0">
              <a:buNone/>
            </a:pPr>
            <a:endParaRPr lang="en-US" dirty="0"/>
          </a:p>
        </p:txBody>
      </p:sp>
    </p:spTree>
    <p:extLst>
      <p:ext uri="{BB962C8B-B14F-4D97-AF65-F5344CB8AC3E}">
        <p14:creationId xmlns:p14="http://schemas.microsoft.com/office/powerpoint/2010/main" val="2074747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Sequence</a:t>
            </a:r>
            <a:endParaRPr lang="en-US" dirty="0"/>
          </a:p>
        </p:txBody>
      </p:sp>
      <p:sp>
        <p:nvSpPr>
          <p:cNvPr id="3" name="Content Placeholder 2"/>
          <p:cNvSpPr>
            <a:spLocks noGrp="1"/>
          </p:cNvSpPr>
          <p:nvPr>
            <p:ph idx="1"/>
          </p:nvPr>
        </p:nvSpPr>
        <p:spPr/>
        <p:txBody>
          <a:bodyPr/>
          <a:lstStyle/>
          <a:p>
            <a:pPr lvl="1"/>
            <a:r>
              <a:rPr lang="en-US" sz="2400" dirty="0" smtClean="0"/>
              <a:t>Week 5: Writing and Building</a:t>
            </a:r>
          </a:p>
          <a:p>
            <a:pPr marL="457200" lvl="1" indent="0">
              <a:buNone/>
            </a:pPr>
            <a:r>
              <a:rPr lang="en-US" sz="2000" dirty="0" smtClean="0"/>
              <a:t>	Lesson 11:  Brainstorm and Preliminary Design (2 periods)</a:t>
            </a:r>
          </a:p>
          <a:p>
            <a:pPr marL="457200" lvl="1" indent="0">
              <a:buNone/>
            </a:pPr>
            <a:r>
              <a:rPr lang="en-US" sz="2000" dirty="0" smtClean="0"/>
              <a:t>	Lesson 12:  Final Design (2 periods)</a:t>
            </a:r>
          </a:p>
          <a:p>
            <a:pPr marL="457200" lvl="1" indent="0">
              <a:buNone/>
            </a:pPr>
            <a:r>
              <a:rPr lang="en-US" sz="2000" dirty="0" smtClean="0"/>
              <a:t>	Lesson 13:  </a:t>
            </a:r>
            <a:r>
              <a:rPr lang="en-US" sz="2000" dirty="0"/>
              <a:t>Construct Mock-up (3 periods</a:t>
            </a:r>
            <a:r>
              <a:rPr lang="en-US" sz="2000" dirty="0" smtClean="0"/>
              <a:t>)</a:t>
            </a:r>
          </a:p>
          <a:p>
            <a:pPr marL="457200" lvl="1" indent="0">
              <a:buNone/>
            </a:pPr>
            <a:endParaRPr lang="en-US" sz="1600" dirty="0" smtClean="0"/>
          </a:p>
          <a:p>
            <a:pPr marL="457200" lvl="1" indent="0">
              <a:buNone/>
            </a:pPr>
            <a:endParaRPr lang="en-US" sz="1600" dirty="0" smtClean="0"/>
          </a:p>
          <a:p>
            <a:pPr lvl="1"/>
            <a:r>
              <a:rPr lang="en-US" sz="2400" dirty="0" smtClean="0"/>
              <a:t>Week 6:  Practicing and Presenting</a:t>
            </a:r>
          </a:p>
          <a:p>
            <a:pPr marL="457200" lvl="1" indent="0">
              <a:buNone/>
            </a:pPr>
            <a:r>
              <a:rPr lang="en-US" sz="2000" dirty="0" smtClean="0"/>
              <a:t>          Lesson 14: </a:t>
            </a:r>
            <a:r>
              <a:rPr lang="en-US" sz="2000" dirty="0"/>
              <a:t>Manual and Skit (2 periods)</a:t>
            </a:r>
          </a:p>
          <a:p>
            <a:pPr marL="914400" lvl="2" indent="0">
              <a:buNone/>
            </a:pPr>
            <a:r>
              <a:rPr lang="en-US" sz="2000" dirty="0" smtClean="0"/>
              <a:t>  Lesson </a:t>
            </a:r>
            <a:r>
              <a:rPr lang="en-US" sz="2000" dirty="0" smtClean="0"/>
              <a:t>15:  Present Skits and Models (2 periods)</a:t>
            </a:r>
          </a:p>
          <a:p>
            <a:pPr marL="0" indent="0">
              <a:buNone/>
            </a:pPr>
            <a:endParaRPr lang="en-US" dirty="0"/>
          </a:p>
        </p:txBody>
      </p:sp>
    </p:spTree>
    <p:extLst>
      <p:ext uri="{BB962C8B-B14F-4D97-AF65-F5344CB8AC3E}">
        <p14:creationId xmlns:p14="http://schemas.microsoft.com/office/powerpoint/2010/main" val="4274092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Obtaining the Lessons</a:t>
            </a:r>
            <a:endParaRPr lang="en-US" dirty="0"/>
          </a:p>
        </p:txBody>
      </p:sp>
      <p:sp>
        <p:nvSpPr>
          <p:cNvPr id="3" name="Content Placeholder 2"/>
          <p:cNvSpPr>
            <a:spLocks noGrp="1"/>
          </p:cNvSpPr>
          <p:nvPr>
            <p:ph idx="1"/>
          </p:nvPr>
        </p:nvSpPr>
        <p:spPr>
          <a:xfrm>
            <a:off x="609600" y="1371600"/>
            <a:ext cx="8001000" cy="4953000"/>
          </a:xfrm>
        </p:spPr>
        <p:txBody>
          <a:bodyPr>
            <a:normAutofit/>
          </a:bodyPr>
          <a:lstStyle/>
          <a:p>
            <a:r>
              <a:rPr lang="en-US" sz="3000" dirty="0" smtClean="0"/>
              <a:t>Two sets of lessons are available</a:t>
            </a:r>
            <a:r>
              <a:rPr lang="en-US" sz="3000" dirty="0" smtClean="0"/>
              <a:t>:</a:t>
            </a:r>
            <a:endParaRPr lang="en-US" sz="3000" dirty="0" smtClean="0"/>
          </a:p>
          <a:p>
            <a:pPr lvl="1"/>
            <a:r>
              <a:rPr lang="en-US" sz="2400" dirty="0" smtClean="0"/>
              <a:t>Grades 3-5</a:t>
            </a:r>
          </a:p>
          <a:p>
            <a:pPr lvl="1"/>
            <a:r>
              <a:rPr lang="en-US" sz="2400" dirty="0" smtClean="0"/>
              <a:t>Grades 6-8</a:t>
            </a:r>
          </a:p>
          <a:p>
            <a:pPr lvl="1"/>
            <a:endParaRPr lang="en-US" dirty="0"/>
          </a:p>
          <a:p>
            <a:pPr marL="0" indent="0" algn="ctr">
              <a:buNone/>
            </a:pPr>
            <a:r>
              <a:rPr lang="en-US" sz="2400" dirty="0" smtClean="0">
                <a:hlinkClick r:id="rId3"/>
              </a:rPr>
              <a:t>http://marsrover.phys.uh.edu/LessonPlans.php#LessonPlans</a:t>
            </a:r>
            <a:endParaRPr lang="en-US" sz="2400" dirty="0" smtClean="0"/>
          </a:p>
          <a:p>
            <a:pPr marL="0" indent="0">
              <a:buNone/>
            </a:pPr>
            <a:endParaRPr lang="en-US" dirty="0"/>
          </a:p>
          <a:p>
            <a:r>
              <a:rPr lang="en-US" sz="3000" dirty="0" smtClean="0"/>
              <a:t>Once on this page, scroll below the outline to find the lesson plans</a:t>
            </a:r>
            <a:endParaRPr lang="en-US" sz="3000" dirty="0"/>
          </a:p>
        </p:txBody>
      </p:sp>
      <p:sp>
        <p:nvSpPr>
          <p:cNvPr id="4" name="Rectangle 3"/>
          <p:cNvSpPr/>
          <p:nvPr/>
        </p:nvSpPr>
        <p:spPr>
          <a:xfrm rot="20562474">
            <a:off x="2514600" y="3001827"/>
            <a:ext cx="4419600" cy="7620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20562474">
            <a:off x="3352800" y="3154227"/>
            <a:ext cx="3124200" cy="369332"/>
          </a:xfrm>
          <a:prstGeom prst="rect">
            <a:avLst/>
          </a:prstGeom>
          <a:noFill/>
        </p:spPr>
        <p:txBody>
          <a:bodyPr wrap="square" rtlCol="0">
            <a:spAutoFit/>
          </a:bodyPr>
          <a:lstStyle/>
          <a:p>
            <a:r>
              <a:rPr lang="en-US" dirty="0" smtClean="0"/>
              <a:t>Update slide with correct info</a:t>
            </a:r>
            <a:endParaRPr lang="en-US" dirty="0"/>
          </a:p>
        </p:txBody>
      </p:sp>
    </p:spTree>
    <p:extLst>
      <p:ext uri="{BB962C8B-B14F-4D97-AF65-F5344CB8AC3E}">
        <p14:creationId xmlns:p14="http://schemas.microsoft.com/office/powerpoint/2010/main" val="3875322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Obtaining the Lessons</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sz="3000" dirty="0" smtClean="0"/>
              <a:t>Each lesson comes in a zip file which will contain the following components:</a:t>
            </a:r>
          </a:p>
          <a:p>
            <a:pPr marL="0" indent="0">
              <a:buNone/>
            </a:pPr>
            <a:endParaRPr lang="en-US" sz="3000" dirty="0" smtClean="0"/>
          </a:p>
          <a:p>
            <a:pPr lvl="1"/>
            <a:r>
              <a:rPr lang="en-US" sz="2400" dirty="0" smtClean="0"/>
              <a:t>Lesson Plan</a:t>
            </a:r>
          </a:p>
          <a:p>
            <a:pPr lvl="1"/>
            <a:r>
              <a:rPr lang="en-US" sz="2400" dirty="0" smtClean="0"/>
              <a:t>Science Notebook</a:t>
            </a:r>
          </a:p>
          <a:p>
            <a:pPr lvl="1"/>
            <a:r>
              <a:rPr lang="en-US" sz="2400" dirty="0" smtClean="0"/>
              <a:t>Vocabulary Cards</a:t>
            </a:r>
          </a:p>
          <a:p>
            <a:pPr lvl="1"/>
            <a:r>
              <a:rPr lang="en-US" sz="2400" dirty="0" smtClean="0"/>
              <a:t>Literacy Mini-lesson (presentation &amp; notes pages)</a:t>
            </a:r>
          </a:p>
          <a:p>
            <a:pPr lvl="1"/>
            <a:r>
              <a:rPr lang="en-US" sz="2400" dirty="0" smtClean="0"/>
              <a:t>Essential Question Card</a:t>
            </a:r>
            <a:endParaRPr lang="en-US" sz="2400" dirty="0"/>
          </a:p>
        </p:txBody>
      </p:sp>
    </p:spTree>
    <p:extLst>
      <p:ext uri="{BB962C8B-B14F-4D97-AF65-F5344CB8AC3E}">
        <p14:creationId xmlns:p14="http://schemas.microsoft.com/office/powerpoint/2010/main" val="2537915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1254</TotalTime>
  <Words>4746</Words>
  <Application>Microsoft Office PowerPoint</Application>
  <PresentationFormat>On-screen Show (4:3)</PresentationFormat>
  <Paragraphs>369</Paragraphs>
  <Slides>48</Slides>
  <Notes>47</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Mars Rover Celebration  Teacher Training</vt:lpstr>
      <vt:lpstr>Lesson Overview</vt:lpstr>
      <vt:lpstr>Science Component</vt:lpstr>
      <vt:lpstr>Language Arts Component</vt:lpstr>
      <vt:lpstr>Lesson Sequence</vt:lpstr>
      <vt:lpstr>Lesson Sequence</vt:lpstr>
      <vt:lpstr>Lesson Sequence</vt:lpstr>
      <vt:lpstr>Obtaining the Lessons</vt:lpstr>
      <vt:lpstr>Obtaining the Lessons</vt:lpstr>
      <vt:lpstr>Obtaining the Lessons</vt:lpstr>
      <vt:lpstr>Using the Lesson Plans</vt:lpstr>
      <vt:lpstr>Features of the Lesson Plans</vt:lpstr>
      <vt:lpstr>Features of the Lesson Plans</vt:lpstr>
      <vt:lpstr>Features of the Lesson Plan</vt:lpstr>
      <vt:lpstr>Features of the Lesson Plan</vt:lpstr>
      <vt:lpstr>Features of the Lesson Plan</vt:lpstr>
      <vt:lpstr>Features of the Lesson Plan</vt:lpstr>
      <vt:lpstr>Features of the Lesson Plan</vt:lpstr>
      <vt:lpstr>Features of the Lesson Plan</vt:lpstr>
      <vt:lpstr>Features of the Lesson Plan</vt:lpstr>
      <vt:lpstr>Features of the Lesson Plan</vt:lpstr>
      <vt:lpstr>Before Each Lesson…</vt:lpstr>
      <vt:lpstr>Materials in the Zip Files</vt:lpstr>
      <vt:lpstr>Essential Question Card</vt:lpstr>
      <vt:lpstr>Vocabulary Cards</vt:lpstr>
      <vt:lpstr>Vocabulary Cards</vt:lpstr>
      <vt:lpstr>Literacy Mini-Lessons</vt:lpstr>
      <vt:lpstr>Literacy Mini-Lessons</vt:lpstr>
      <vt:lpstr>Literacy Mini-Lessons</vt:lpstr>
      <vt:lpstr>Science Notebooks</vt:lpstr>
      <vt:lpstr>Science Notebooks</vt:lpstr>
      <vt:lpstr>Common Files Materials</vt:lpstr>
      <vt:lpstr>PowerPoint Presentation</vt:lpstr>
      <vt:lpstr>Topics List</vt:lpstr>
      <vt:lpstr>Pacing Guide</vt:lpstr>
      <vt:lpstr>Pacing Guide</vt:lpstr>
      <vt:lpstr> Essential Questions Cards</vt:lpstr>
      <vt:lpstr>Science Notebooks</vt:lpstr>
      <vt:lpstr>Student-Friendly Glossary</vt:lpstr>
      <vt:lpstr>Teacher Glossary</vt:lpstr>
      <vt:lpstr>Strand Map Resources</vt:lpstr>
      <vt:lpstr>Exit Tickets</vt:lpstr>
      <vt:lpstr>Mission Patches</vt:lpstr>
      <vt:lpstr>Formative Assessment Strategies</vt:lpstr>
      <vt:lpstr>Installation Instructions</vt:lpstr>
      <vt:lpstr>Before You Get Started</vt:lpstr>
      <vt:lpstr>Install or ask your IT person to install…</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Mars Rover Celebration Lesson Plans</dc:title>
  <dc:creator>Nieser, Ken</dc:creator>
  <cp:lastModifiedBy>Lainie</cp:lastModifiedBy>
  <cp:revision>126</cp:revision>
  <dcterms:created xsi:type="dcterms:W3CDTF">2013-05-16T13:44:00Z</dcterms:created>
  <dcterms:modified xsi:type="dcterms:W3CDTF">2013-07-18T21:27:59Z</dcterms:modified>
</cp:coreProperties>
</file>