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
  </p:notesMasterIdLst>
  <p:sldIdLst>
    <p:sldId id="256" r:id="rId2"/>
    <p:sldId id="257" r:id="rId3"/>
    <p:sldId id="259" r:id="rId4"/>
    <p:sldId id="258"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9231" autoAdjust="0"/>
  </p:normalViewPr>
  <p:slideViewPr>
    <p:cSldViewPr>
      <p:cViewPr varScale="1">
        <p:scale>
          <a:sx n="74" d="100"/>
          <a:sy n="74" d="100"/>
        </p:scale>
        <p:origin x="-1044"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A00E0F8-211C-4FFC-9373-5F6AF185EF96}" type="datetimeFigureOut">
              <a:rPr lang="en-US" smtClean="0"/>
              <a:t>7/11/2013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8D20329-D98B-4103-9A9E-08FB032CF5BC}" type="slidenum">
              <a:rPr lang="en-US" smtClean="0"/>
              <a:t>‹#›</a:t>
            </a:fld>
            <a:endParaRPr lang="en-US"/>
          </a:p>
        </p:txBody>
      </p:sp>
    </p:spTree>
    <p:extLst>
      <p:ext uri="{BB962C8B-B14F-4D97-AF65-F5344CB8AC3E}">
        <p14:creationId xmlns:p14="http://schemas.microsoft.com/office/powerpoint/2010/main" val="39505883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Over the past two weeks, you have learned a lot about Mars.  </a:t>
            </a:r>
            <a:r>
              <a:rPr lang="en-US" sz="1200" kern="1200" dirty="0" smtClean="0">
                <a:solidFill>
                  <a:schemeClr val="tx1"/>
                </a:solidFill>
                <a:effectLst/>
                <a:latin typeface="+mn-lt"/>
                <a:ea typeface="+mn-ea"/>
                <a:cs typeface="+mn-cs"/>
              </a:rPr>
              <a:t>Despite this, you </a:t>
            </a:r>
            <a:r>
              <a:rPr lang="en-US" sz="1200" kern="1200" dirty="0" smtClean="0">
                <a:solidFill>
                  <a:schemeClr val="tx1"/>
                </a:solidFill>
                <a:effectLst/>
                <a:latin typeface="+mn-lt"/>
                <a:ea typeface="+mn-ea"/>
                <a:cs typeface="+mn-cs"/>
              </a:rPr>
              <a:t>probably have many more questions about Mars now than when we started studying this planet.  It is likely that even the scientists who study Mars don’t know the answers to some of the questions you have!  </a:t>
            </a:r>
          </a:p>
          <a:p>
            <a:r>
              <a:rPr lang="en-US" sz="1200" kern="1200" dirty="0" smtClean="0">
                <a:solidFill>
                  <a:schemeClr val="tx1"/>
                </a:solidFill>
                <a:effectLst/>
                <a:latin typeface="+mn-lt"/>
                <a:ea typeface="+mn-ea"/>
                <a:cs typeface="+mn-cs"/>
              </a:rPr>
              <a:t>When scientists want to know something, they develop a hypothesis (a</a:t>
            </a:r>
            <a:r>
              <a:rPr lang="en-US" sz="1200" kern="1200" baseline="0" dirty="0" smtClean="0">
                <a:solidFill>
                  <a:schemeClr val="tx1"/>
                </a:solidFill>
                <a:effectLst/>
                <a:latin typeface="+mn-lt"/>
                <a:ea typeface="+mn-ea"/>
                <a:cs typeface="+mn-cs"/>
              </a:rPr>
              <a:t> hypothesis is</a:t>
            </a:r>
            <a:r>
              <a:rPr lang="en-US" sz="1200" kern="1200" dirty="0" smtClean="0">
                <a:solidFill>
                  <a:schemeClr val="tx1"/>
                </a:solidFill>
                <a:effectLst/>
                <a:latin typeface="+mn-lt"/>
                <a:ea typeface="+mn-ea"/>
                <a:cs typeface="+mn-cs"/>
              </a:rPr>
              <a:t> a good guess about something we don’t yet know).  From this hypothesis, they write a scientific question to test their idea.  The scientific question becomes the scientist’s mission.  It is important for a scientific question to be clear, specific and must be something that can be answered by gathering data.  Today I am going to show you how to write a clear, specific and testable scientific question.</a:t>
            </a:r>
          </a:p>
          <a:p>
            <a:endParaRPr lang="en-US" dirty="0"/>
          </a:p>
        </p:txBody>
      </p:sp>
      <p:sp>
        <p:nvSpPr>
          <p:cNvPr id="4" name="Slide Number Placeholder 3"/>
          <p:cNvSpPr>
            <a:spLocks noGrp="1"/>
          </p:cNvSpPr>
          <p:nvPr>
            <p:ph type="sldNum" sz="quarter" idx="10"/>
          </p:nvPr>
        </p:nvSpPr>
        <p:spPr/>
        <p:txBody>
          <a:bodyPr/>
          <a:lstStyle/>
          <a:p>
            <a:fld id="{C8D20329-D98B-4103-9A9E-08FB032CF5BC}" type="slidenum">
              <a:rPr lang="en-US" smtClean="0"/>
              <a:t>1</a:t>
            </a:fld>
            <a:endParaRPr lang="en-US"/>
          </a:p>
        </p:txBody>
      </p:sp>
    </p:spTree>
    <p:extLst>
      <p:ext uri="{BB962C8B-B14F-4D97-AF65-F5344CB8AC3E}">
        <p14:creationId xmlns:p14="http://schemas.microsoft.com/office/powerpoint/2010/main" val="24579718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Since you are working with Mars, I am going to give you an example with a different planet, Saturn.  As you know, Saturn has spectacular rings.  I wondered why Saturn has rings and why the rings are so flat.  So, I researched this question.  I found out that scientists think this is because of Saturn’s gravity.  The rings are not solid, but are made up of billions of little pieces of rock and ice.  Scientists think that if any of this material was above or below the rings, Saturn’s gravity would pull it into the planet.  I want to test this idea to see if it is true.  I agree with the scientists who have researched this question, so my hypothesis is that “Objects that orbit Saturn must be in the rings.”  Now I will use this hypothesis to help formulate my Scientific Question.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 order to write my scientific question, I need to follow these steps (read the steps to your class).  Now I will show you how I might write my scientific question about Saturn.  Pay close attention as you will be following these same steps to write your question about Mars.  (Advance the PowerPoint to Slide 3)</a:t>
            </a:r>
          </a:p>
          <a:p>
            <a:endParaRPr lang="en-US" dirty="0"/>
          </a:p>
        </p:txBody>
      </p:sp>
      <p:sp>
        <p:nvSpPr>
          <p:cNvPr id="4" name="Slide Number Placeholder 3"/>
          <p:cNvSpPr>
            <a:spLocks noGrp="1"/>
          </p:cNvSpPr>
          <p:nvPr>
            <p:ph type="sldNum" sz="quarter" idx="10"/>
          </p:nvPr>
        </p:nvSpPr>
        <p:spPr/>
        <p:txBody>
          <a:bodyPr/>
          <a:lstStyle/>
          <a:p>
            <a:fld id="{C8D20329-D98B-4103-9A9E-08FB032CF5BC}" type="slidenum">
              <a:rPr lang="en-US" smtClean="0"/>
              <a:t>2</a:t>
            </a:fld>
            <a:endParaRPr lang="en-US"/>
          </a:p>
        </p:txBody>
      </p:sp>
    </p:spTree>
    <p:extLst>
      <p:ext uri="{BB962C8B-B14F-4D97-AF65-F5344CB8AC3E}">
        <p14:creationId xmlns:p14="http://schemas.microsoft.com/office/powerpoint/2010/main" val="31215666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 has 3 CLICKS</a:t>
            </a:r>
            <a:r>
              <a:rPr lang="en-US" baseline="0" dirty="0" smtClean="0"/>
              <a:t> of animation.   </a:t>
            </a:r>
            <a:r>
              <a:rPr lang="en-US" sz="1200" kern="1200" dirty="0" smtClean="0">
                <a:solidFill>
                  <a:schemeClr val="tx1"/>
                </a:solidFill>
                <a:effectLst/>
                <a:latin typeface="+mn-lt"/>
                <a:ea typeface="+mn-ea"/>
                <a:cs typeface="+mn-cs"/>
              </a:rPr>
              <a:t>(Click as indicated below to bring up the text.)</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STEP 1</a:t>
            </a:r>
          </a:p>
          <a:p>
            <a:r>
              <a:rPr lang="en-US" sz="1200" kern="1200" dirty="0" smtClean="0">
                <a:solidFill>
                  <a:schemeClr val="tx1"/>
                </a:solidFill>
                <a:effectLst/>
                <a:latin typeface="+mn-lt"/>
                <a:ea typeface="+mn-ea"/>
                <a:cs typeface="+mn-cs"/>
              </a:rPr>
              <a:t>The first step is to “</a:t>
            </a:r>
            <a:r>
              <a:rPr lang="en-US" sz="1200" b="1" kern="1200" dirty="0" smtClean="0">
                <a:solidFill>
                  <a:schemeClr val="tx1"/>
                </a:solidFill>
                <a:effectLst/>
                <a:latin typeface="+mn-lt"/>
                <a:ea typeface="+mn-ea"/>
                <a:cs typeface="+mn-cs"/>
              </a:rPr>
              <a:t>Select a topic”</a:t>
            </a:r>
            <a:r>
              <a:rPr lang="en-US" sz="1200" kern="1200" dirty="0" smtClean="0">
                <a:solidFill>
                  <a:schemeClr val="tx1"/>
                </a:solidFill>
                <a:effectLst/>
                <a:latin typeface="+mn-lt"/>
                <a:ea typeface="+mn-ea"/>
                <a:cs typeface="+mn-cs"/>
              </a:rPr>
              <a:t>—I have already selected my topic.  My topic is “The Rings of Saturn”. (CLICK)   I am ready to move to step 2.</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STEP 2</a:t>
            </a:r>
          </a:p>
          <a:p>
            <a:r>
              <a:rPr lang="en-US" sz="1200" kern="1200" dirty="0" smtClean="0">
                <a:solidFill>
                  <a:schemeClr val="tx1"/>
                </a:solidFill>
                <a:effectLst/>
                <a:latin typeface="+mn-lt"/>
                <a:ea typeface="+mn-ea"/>
                <a:cs typeface="+mn-cs"/>
              </a:rPr>
              <a:t>The next step is to “</a:t>
            </a:r>
            <a:r>
              <a:rPr lang="en-US" sz="1200" b="1" kern="1200" dirty="0" smtClean="0">
                <a:solidFill>
                  <a:schemeClr val="tx1"/>
                </a:solidFill>
                <a:effectLst/>
                <a:latin typeface="+mn-lt"/>
                <a:ea typeface="+mn-ea"/>
                <a:cs typeface="+mn-cs"/>
              </a:rPr>
              <a:t>Decide what I want to learn</a:t>
            </a:r>
            <a:r>
              <a:rPr lang="en-US" sz="1200" kern="1200" dirty="0" smtClean="0">
                <a:solidFill>
                  <a:schemeClr val="tx1"/>
                </a:solidFill>
                <a:effectLst/>
                <a:latin typeface="+mn-lt"/>
                <a:ea typeface="+mn-ea"/>
                <a:cs typeface="+mn-cs"/>
              </a:rPr>
              <a:t>”.  My hypothesis is that “Objects that orbit Saturn must be in the rings.”  How can I change the hypothesis into a statement about what I want to know..  </a:t>
            </a:r>
            <a:r>
              <a:rPr lang="en-US" sz="1200" kern="1200" dirty="0" err="1" smtClean="0">
                <a:solidFill>
                  <a:schemeClr val="tx1"/>
                </a:solidFill>
                <a:effectLst/>
                <a:latin typeface="+mn-lt"/>
                <a:ea typeface="+mn-ea"/>
                <a:cs typeface="+mn-cs"/>
              </a:rPr>
              <a:t>Hmmmm</a:t>
            </a:r>
            <a:r>
              <a:rPr lang="en-US" sz="1200" kern="1200" dirty="0" smtClean="0">
                <a:solidFill>
                  <a:schemeClr val="tx1"/>
                </a:solidFill>
                <a:effectLst/>
                <a:latin typeface="+mn-lt"/>
                <a:ea typeface="+mn-ea"/>
                <a:cs typeface="+mn-cs"/>
              </a:rPr>
              <a:t>. How can I say this? (PAUSE)  I know,</a:t>
            </a:r>
            <a:r>
              <a:rPr lang="en-US" sz="1200" kern="1200" baseline="0" dirty="0" smtClean="0">
                <a:solidFill>
                  <a:schemeClr val="tx1"/>
                </a:solidFill>
                <a:effectLst/>
                <a:latin typeface="+mn-lt"/>
                <a:ea typeface="+mn-ea"/>
                <a:cs typeface="+mn-cs"/>
              </a:rPr>
              <a:t> what I really want to know is</a:t>
            </a:r>
            <a:r>
              <a:rPr lang="en-US" sz="1200" kern="1200" dirty="0" smtClean="0">
                <a:solidFill>
                  <a:schemeClr val="tx1"/>
                </a:solidFill>
                <a:effectLst/>
                <a:latin typeface="+mn-lt"/>
                <a:ea typeface="+mn-ea"/>
                <a:cs typeface="+mn-cs"/>
              </a:rPr>
              <a:t> whether</a:t>
            </a:r>
            <a:r>
              <a:rPr lang="en-US" sz="1200" kern="1200" baseline="0" dirty="0" smtClean="0">
                <a:solidFill>
                  <a:schemeClr val="tx1"/>
                </a:solidFill>
                <a:effectLst/>
                <a:latin typeface="+mn-lt"/>
                <a:ea typeface="+mn-ea"/>
                <a:cs typeface="+mn-cs"/>
              </a:rPr>
              <a:t> object can orbit Saturn only in the rings or anywhere around the planet.  Maybe I can shorten this. (PAUSE)  I’ve got it…I want to know…</a:t>
            </a:r>
            <a:r>
              <a:rPr lang="en-US" sz="1200" kern="1200" dirty="0" smtClean="0">
                <a:solidFill>
                  <a:schemeClr val="tx1"/>
                </a:solidFill>
                <a:effectLst/>
                <a:latin typeface="+mn-lt"/>
                <a:ea typeface="+mn-ea"/>
                <a:cs typeface="+mn-cs"/>
              </a:rPr>
              <a:t>“Where</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objects can orbit Saturn” (CLICK).</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STEP 3</a:t>
            </a:r>
          </a:p>
          <a:p>
            <a:r>
              <a:rPr lang="en-US" sz="1200" kern="1200" dirty="0" smtClean="0">
                <a:solidFill>
                  <a:schemeClr val="tx1"/>
                </a:solidFill>
                <a:effectLst/>
                <a:latin typeface="+mn-lt"/>
                <a:ea typeface="+mn-ea"/>
                <a:cs typeface="+mn-cs"/>
              </a:rPr>
              <a:t>Now I move on to the next step.  I have to combine what I wrote in steps 1 and 2 into a single question.  My question has to be clear and specific.  I also want to make sure I can answer the question during my mission.  Let’s try this “</a:t>
            </a:r>
            <a:r>
              <a:rPr lang="en-US" sz="1200" b="1" kern="1200" dirty="0" smtClean="0">
                <a:solidFill>
                  <a:schemeClr val="tx1"/>
                </a:solidFill>
                <a:effectLst/>
                <a:latin typeface="+mn-lt"/>
                <a:ea typeface="+mn-ea"/>
                <a:cs typeface="+mn-cs"/>
              </a:rPr>
              <a:t>Can an object stay in orbit around Saturn somewhere else besides the rings?</a:t>
            </a:r>
            <a:r>
              <a:rPr lang="en-US" sz="1200" kern="1200" dirty="0" smtClean="0">
                <a:solidFill>
                  <a:schemeClr val="tx1"/>
                </a:solidFill>
                <a:effectLst/>
                <a:latin typeface="+mn-lt"/>
                <a:ea typeface="+mn-ea"/>
                <a:cs typeface="+mn-cs"/>
              </a:rPr>
              <a:t>”  (CLICK)</a:t>
            </a:r>
          </a:p>
          <a:p>
            <a:endParaRPr lang="en-US" dirty="0" smtClean="0"/>
          </a:p>
          <a:p>
            <a:r>
              <a:rPr lang="en-US" dirty="0" smtClean="0"/>
              <a:t>Advance the</a:t>
            </a:r>
            <a:r>
              <a:rPr lang="en-US" baseline="0" dirty="0" smtClean="0"/>
              <a:t> power point to the next slide.</a:t>
            </a:r>
            <a:endParaRPr lang="en-US" dirty="0"/>
          </a:p>
        </p:txBody>
      </p:sp>
      <p:sp>
        <p:nvSpPr>
          <p:cNvPr id="4" name="Slide Number Placeholder 3"/>
          <p:cNvSpPr>
            <a:spLocks noGrp="1"/>
          </p:cNvSpPr>
          <p:nvPr>
            <p:ph type="sldNum" sz="quarter" idx="10"/>
          </p:nvPr>
        </p:nvSpPr>
        <p:spPr/>
        <p:txBody>
          <a:bodyPr/>
          <a:lstStyle/>
          <a:p>
            <a:fld id="{C8D20329-D98B-4103-9A9E-08FB032CF5BC}" type="slidenum">
              <a:rPr lang="en-US" smtClean="0"/>
              <a:t>3</a:t>
            </a:fld>
            <a:endParaRPr lang="en-US"/>
          </a:p>
        </p:txBody>
      </p:sp>
    </p:spTree>
    <p:extLst>
      <p:ext uri="{BB962C8B-B14F-4D97-AF65-F5344CB8AC3E}">
        <p14:creationId xmlns:p14="http://schemas.microsoft.com/office/powerpoint/2010/main" val="27928581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This</a:t>
            </a:r>
            <a:r>
              <a:rPr lang="en-US" sz="1200" kern="1200" baseline="0" dirty="0" smtClean="0">
                <a:solidFill>
                  <a:schemeClr val="tx1"/>
                </a:solidFill>
                <a:effectLst/>
                <a:latin typeface="+mn-lt"/>
                <a:ea typeface="+mn-ea"/>
                <a:cs typeface="+mn-cs"/>
              </a:rPr>
              <a:t> slide has 3 CLICKS of animation.</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Click after each question is answered, which will bring up the check marks.)</a:t>
            </a:r>
          </a:p>
          <a:p>
            <a:r>
              <a:rPr lang="en-US" sz="1200" kern="1200" dirty="0" smtClean="0">
                <a:solidFill>
                  <a:schemeClr val="tx1"/>
                </a:solidFill>
                <a:effectLst/>
                <a:latin typeface="+mn-lt"/>
                <a:ea typeface="+mn-ea"/>
                <a:cs typeface="+mn-cs"/>
              </a:rPr>
              <a:t>The last step is to make sure my question is a good scientific question.  Remember, there are 3 parts to a good scientific question (Refer to chart 1).  Let’s check each in turn:</a:t>
            </a:r>
          </a:p>
          <a:p>
            <a:r>
              <a:rPr lang="en-US" sz="1200" kern="1200" dirty="0" smtClean="0">
                <a:solidFill>
                  <a:schemeClr val="tx1"/>
                </a:solidFill>
                <a:effectLst/>
                <a:latin typeface="+mn-lt"/>
                <a:ea typeface="+mn-ea"/>
                <a:cs typeface="+mn-cs"/>
              </a:rPr>
              <a:t>1.  Is my question CLEAR?  The best way to check this is to ask a friend if they understand my question.  So I will ask one </a:t>
            </a:r>
            <a:r>
              <a:rPr lang="en-US" sz="1200" kern="1200" smtClean="0">
                <a:solidFill>
                  <a:schemeClr val="tx1"/>
                </a:solidFill>
                <a:effectLst/>
                <a:latin typeface="+mn-lt"/>
                <a:ea typeface="+mn-ea"/>
                <a:cs typeface="+mn-cs"/>
              </a:rPr>
              <a:t>of </a:t>
            </a:r>
            <a:r>
              <a:rPr lang="en-US" sz="1200" kern="1200" smtClean="0">
                <a:solidFill>
                  <a:schemeClr val="tx1"/>
                </a:solidFill>
                <a:effectLst/>
                <a:latin typeface="+mn-lt"/>
                <a:ea typeface="+mn-ea"/>
                <a:cs typeface="+mn-cs"/>
              </a:rPr>
              <a:t>you.  </a:t>
            </a:r>
            <a:r>
              <a:rPr lang="en-US" sz="1200" i="1" kern="1200" dirty="0" smtClean="0">
                <a:solidFill>
                  <a:schemeClr val="tx1"/>
                </a:solidFill>
                <a:effectLst/>
                <a:latin typeface="+mn-lt"/>
                <a:ea typeface="+mn-ea"/>
                <a:cs typeface="+mn-cs"/>
              </a:rPr>
              <a:t>(Ask a student.  If they say your question is clear, move on to question 2.  If they say it is not clear, ask them how they might rephrase the question.)(CLICK)</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2.  Is my question SPECIFIC?  Let’s look at this. I want to see if an object can orbit Saturn outside the rings.  Does my question say this?  YES it does. (CLICK)</a:t>
            </a:r>
          </a:p>
          <a:p>
            <a:r>
              <a:rPr lang="en-US" sz="1200" kern="1200" dirty="0" smtClean="0">
                <a:solidFill>
                  <a:schemeClr val="tx1"/>
                </a:solidFill>
                <a:effectLst/>
                <a:latin typeface="+mn-lt"/>
                <a:ea typeface="+mn-ea"/>
                <a:cs typeface="+mn-cs"/>
              </a:rPr>
              <a:t>3.  Can I answer this question by gathering data?  Yes.  (CLICK) I already have a couple of ideas of how I might be able to design my mission to answer my question.  In the next lesson, you will be learning how to design your Mars Rover mission. </a:t>
            </a:r>
          </a:p>
          <a:p>
            <a:endParaRPr lang="en-US" dirty="0"/>
          </a:p>
        </p:txBody>
      </p:sp>
      <p:sp>
        <p:nvSpPr>
          <p:cNvPr id="4" name="Slide Number Placeholder 3"/>
          <p:cNvSpPr>
            <a:spLocks noGrp="1"/>
          </p:cNvSpPr>
          <p:nvPr>
            <p:ph type="sldNum" sz="quarter" idx="10"/>
          </p:nvPr>
        </p:nvSpPr>
        <p:spPr/>
        <p:txBody>
          <a:bodyPr/>
          <a:lstStyle/>
          <a:p>
            <a:fld id="{C8D20329-D98B-4103-9A9E-08FB032CF5BC}" type="slidenum">
              <a:rPr lang="en-US" smtClean="0"/>
              <a:t>4</a:t>
            </a:fld>
            <a:endParaRPr lang="en-US"/>
          </a:p>
        </p:txBody>
      </p:sp>
    </p:spTree>
    <p:extLst>
      <p:ext uri="{BB962C8B-B14F-4D97-AF65-F5344CB8AC3E}">
        <p14:creationId xmlns:p14="http://schemas.microsoft.com/office/powerpoint/2010/main" val="22682126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solidFill>
                  <a:schemeClr val="bg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36DF7D23-7916-4130-A80B-71AA7DF0E32A}" type="datetimeFigureOut">
              <a:rPr lang="en-US" smtClean="0">
                <a:solidFill>
                  <a:prstClr val="black">
                    <a:tint val="75000"/>
                  </a:prstClr>
                </a:solidFill>
              </a:rPr>
              <a:pPr/>
              <a:t>7/11/2013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2108FC6-74DA-4197-B48D-57AAB4D6CF9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951654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DF7D23-7916-4130-A80B-71AA7DF0E32A}" type="datetimeFigureOut">
              <a:rPr lang="en-US" smtClean="0">
                <a:solidFill>
                  <a:prstClr val="black">
                    <a:tint val="75000"/>
                  </a:prstClr>
                </a:solidFill>
              </a:rPr>
              <a:pPr/>
              <a:t>7/11/2013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2108FC6-74DA-4197-B48D-57AAB4D6CF9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778094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6DF7D23-7916-4130-A80B-71AA7DF0E32A}" type="datetimeFigureOut">
              <a:rPr lang="en-US" smtClean="0">
                <a:solidFill>
                  <a:prstClr val="black">
                    <a:tint val="75000"/>
                  </a:prstClr>
                </a:solidFill>
              </a:rPr>
              <a:pPr/>
              <a:t>7/11/2013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2108FC6-74DA-4197-B48D-57AAB4D6CF9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26106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36DF7D23-7916-4130-A80B-71AA7DF0E32A}" type="datetimeFigureOut">
              <a:rPr lang="en-US" smtClean="0">
                <a:solidFill>
                  <a:prstClr val="black">
                    <a:tint val="75000"/>
                  </a:prstClr>
                </a:solidFill>
              </a:rPr>
              <a:pPr/>
              <a:t>7/11/2013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2108FC6-74DA-4197-B48D-57AAB4D6CF9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560017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6DF7D23-7916-4130-A80B-71AA7DF0E32A}" type="datetimeFigureOut">
              <a:rPr lang="en-US" smtClean="0">
                <a:solidFill>
                  <a:prstClr val="black">
                    <a:tint val="75000"/>
                  </a:prstClr>
                </a:solidFill>
              </a:rPr>
              <a:pPr/>
              <a:t>7/11/2013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2108FC6-74DA-4197-B48D-57AAB4D6CF9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934257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6DF7D23-7916-4130-A80B-71AA7DF0E32A}" type="datetimeFigureOut">
              <a:rPr lang="en-US" smtClean="0">
                <a:solidFill>
                  <a:prstClr val="black">
                    <a:tint val="75000"/>
                  </a:prstClr>
                </a:solidFill>
              </a:rPr>
              <a:pPr/>
              <a:t>7/11/2013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2108FC6-74DA-4197-B48D-57AAB4D6CF9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848032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6DF7D23-7916-4130-A80B-71AA7DF0E32A}" type="datetimeFigureOut">
              <a:rPr lang="en-US" smtClean="0">
                <a:solidFill>
                  <a:prstClr val="black">
                    <a:tint val="75000"/>
                  </a:prstClr>
                </a:solidFill>
              </a:rPr>
              <a:pPr/>
              <a:t>7/11/2013</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22108FC6-74DA-4197-B48D-57AAB4D6CF9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626044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6DF7D23-7916-4130-A80B-71AA7DF0E32A}" type="datetimeFigureOut">
              <a:rPr lang="en-US" smtClean="0">
                <a:solidFill>
                  <a:prstClr val="black">
                    <a:tint val="75000"/>
                  </a:prstClr>
                </a:solidFill>
              </a:rPr>
              <a:pPr/>
              <a:t>7/11/2013</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22108FC6-74DA-4197-B48D-57AAB4D6CF9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311164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DF7D23-7916-4130-A80B-71AA7DF0E32A}" type="datetimeFigureOut">
              <a:rPr lang="en-US" smtClean="0">
                <a:solidFill>
                  <a:prstClr val="black">
                    <a:tint val="75000"/>
                  </a:prstClr>
                </a:solidFill>
              </a:rPr>
              <a:pPr/>
              <a:t>7/11/2013</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22108FC6-74DA-4197-B48D-57AAB4D6CF9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030773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DF7D23-7916-4130-A80B-71AA7DF0E32A}" type="datetimeFigureOut">
              <a:rPr lang="en-US" smtClean="0">
                <a:solidFill>
                  <a:prstClr val="black">
                    <a:tint val="75000"/>
                  </a:prstClr>
                </a:solidFill>
              </a:rPr>
              <a:pPr/>
              <a:t>7/11/2013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2108FC6-74DA-4197-B48D-57AAB4D6CF9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19638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DF7D23-7916-4130-A80B-71AA7DF0E32A}" type="datetimeFigureOut">
              <a:rPr lang="en-US" smtClean="0">
                <a:solidFill>
                  <a:prstClr val="black">
                    <a:tint val="75000"/>
                  </a:prstClr>
                </a:solidFill>
              </a:rPr>
              <a:pPr/>
              <a:t>7/11/2013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2108FC6-74DA-4197-B48D-57AAB4D6CF9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109703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DF7D23-7916-4130-A80B-71AA7DF0E32A}" type="datetimeFigureOut">
              <a:rPr lang="en-US" smtClean="0">
                <a:solidFill>
                  <a:prstClr val="black">
                    <a:tint val="75000"/>
                  </a:prstClr>
                </a:solidFill>
              </a:rPr>
              <a:pPr/>
              <a:t>7/11/2013</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108FC6-74DA-4197-B48D-57AAB4D6CF99}" type="slidenum">
              <a:rPr lang="en-US" smtClean="0">
                <a:solidFill>
                  <a:prstClr val="black">
                    <a:tint val="75000"/>
                  </a:prstClr>
                </a:solidFill>
              </a:rPr>
              <a:pPr/>
              <a:t>‹#›</a:t>
            </a:fld>
            <a:endParaRPr lang="en-US">
              <a:solidFill>
                <a:prstClr val="black">
                  <a:tint val="75000"/>
                </a:prstClr>
              </a:solidFill>
            </a:endParaRPr>
          </a:p>
        </p:txBody>
      </p:sp>
      <p:pic>
        <p:nvPicPr>
          <p:cNvPr id="7" name="Picture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9143999" cy="6858000"/>
          </a:xfrm>
          <a:prstGeom prst="rect">
            <a:avLst/>
          </a:prstGeom>
        </p:spPr>
      </p:pic>
    </p:spTree>
    <p:extLst>
      <p:ext uri="{BB962C8B-B14F-4D97-AF65-F5344CB8AC3E}">
        <p14:creationId xmlns:p14="http://schemas.microsoft.com/office/powerpoint/2010/main" val="360890643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2.emf"/><Relationship Id="rId5" Type="http://schemas.openxmlformats.org/officeDocument/2006/relationships/package" Target="../embeddings/Microsoft_Excel_Worksheet1.xlsx"/><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3.emf"/><Relationship Id="rId5" Type="http://schemas.openxmlformats.org/officeDocument/2006/relationships/package" Target="../embeddings/Microsoft_Excel_Worksheet2.xlsx"/><Relationship Id="rId4" Type="http://schemas.openxmlformats.org/officeDocument/2006/relationships/oleObject" Target="../embeddings/oleObject2.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772400" cy="1470025"/>
          </a:xfrm>
        </p:spPr>
        <p:txBody>
          <a:bodyPr/>
          <a:lstStyle/>
          <a:p>
            <a:r>
              <a:rPr lang="en-US" dirty="0" smtClean="0"/>
              <a:t>Mars Rover Celebration</a:t>
            </a:r>
            <a:endParaRPr lang="en-US" dirty="0"/>
          </a:p>
        </p:txBody>
      </p:sp>
      <p:sp>
        <p:nvSpPr>
          <p:cNvPr id="3" name="Subtitle 2"/>
          <p:cNvSpPr>
            <a:spLocks noGrp="1"/>
          </p:cNvSpPr>
          <p:nvPr>
            <p:ph type="subTitle" idx="1"/>
          </p:nvPr>
        </p:nvSpPr>
        <p:spPr>
          <a:xfrm>
            <a:off x="1371600" y="3127375"/>
            <a:ext cx="6400800" cy="1368425"/>
          </a:xfrm>
        </p:spPr>
        <p:txBody>
          <a:bodyPr/>
          <a:lstStyle/>
          <a:p>
            <a:r>
              <a:rPr lang="en-US" dirty="0" smtClean="0"/>
              <a:t>Lesson 5</a:t>
            </a:r>
          </a:p>
          <a:p>
            <a:r>
              <a:rPr lang="en-US" b="1" dirty="0" smtClean="0">
                <a:solidFill>
                  <a:srgbClr val="FFC000"/>
                </a:solidFill>
              </a:rPr>
              <a:t>Writing a Scientific Question</a:t>
            </a:r>
            <a:endParaRPr lang="en-US" b="1" dirty="0">
              <a:solidFill>
                <a:srgbClr val="FFC000"/>
              </a:solidFill>
            </a:endParaRPr>
          </a:p>
        </p:txBody>
      </p:sp>
    </p:spTree>
    <p:extLst>
      <p:ext uri="{BB962C8B-B14F-4D97-AF65-F5344CB8AC3E}">
        <p14:creationId xmlns:p14="http://schemas.microsoft.com/office/powerpoint/2010/main" val="32941949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solidFill>
                  <a:srgbClr val="FFC000"/>
                </a:solidFill>
              </a:rPr>
              <a:t>Writing a </a:t>
            </a:r>
            <a:r>
              <a:rPr lang="en-US" b="1" dirty="0" smtClean="0">
                <a:solidFill>
                  <a:srgbClr val="FFC000"/>
                </a:solidFill>
              </a:rPr>
              <a:t>Scientific Question</a:t>
            </a:r>
            <a:endParaRPr lang="en-US" b="1" dirty="0">
              <a:solidFill>
                <a:srgbClr val="FFC000"/>
              </a:solidFill>
            </a:endParaRPr>
          </a:p>
        </p:txBody>
      </p:sp>
      <p:sp>
        <p:nvSpPr>
          <p:cNvPr id="3" name="Content Placeholder 2"/>
          <p:cNvSpPr>
            <a:spLocks noGrp="1"/>
          </p:cNvSpPr>
          <p:nvPr>
            <p:ph idx="1"/>
          </p:nvPr>
        </p:nvSpPr>
        <p:spPr>
          <a:xfrm>
            <a:off x="-228600" y="1570037"/>
            <a:ext cx="9448800" cy="4525963"/>
          </a:xfrm>
        </p:spPr>
        <p:txBody>
          <a:bodyPr>
            <a:normAutofit/>
          </a:bodyPr>
          <a:lstStyle/>
          <a:p>
            <a:pPr marL="971550" lvl="1" indent="-514350">
              <a:buFont typeface="+mj-lt"/>
              <a:buAutoNum type="arabicPeriod"/>
            </a:pPr>
            <a:r>
              <a:rPr lang="en-US" sz="3600" dirty="0" smtClean="0"/>
              <a:t>Select </a:t>
            </a:r>
            <a:r>
              <a:rPr lang="en-US" sz="3600"/>
              <a:t>a </a:t>
            </a:r>
            <a:r>
              <a:rPr lang="en-US" sz="3600" smtClean="0"/>
              <a:t>topic</a:t>
            </a:r>
            <a:endParaRPr lang="en-US" sz="2500" i="1" dirty="0"/>
          </a:p>
          <a:p>
            <a:pPr marL="971550" lvl="1" indent="-514350">
              <a:buFont typeface="+mj-lt"/>
              <a:buAutoNum type="arabicPeriod"/>
            </a:pPr>
            <a:r>
              <a:rPr lang="en-US" sz="3600" dirty="0" smtClean="0"/>
              <a:t>What do you </a:t>
            </a:r>
            <a:r>
              <a:rPr lang="en-US" sz="3600" dirty="0"/>
              <a:t>want to </a:t>
            </a:r>
            <a:r>
              <a:rPr lang="en-US" sz="3600" dirty="0" smtClean="0"/>
              <a:t>learn?</a:t>
            </a:r>
            <a:endParaRPr lang="en-US" sz="2500" i="1" dirty="0"/>
          </a:p>
          <a:p>
            <a:pPr marL="971550" lvl="1" indent="-514350">
              <a:buFont typeface="+mj-lt"/>
              <a:buAutoNum type="arabicPeriod"/>
            </a:pPr>
            <a:r>
              <a:rPr lang="en-US" sz="3600" dirty="0"/>
              <a:t>Combine 1 and 2 into a </a:t>
            </a:r>
            <a:r>
              <a:rPr lang="en-US" sz="3600" dirty="0" smtClean="0"/>
              <a:t>question </a:t>
            </a:r>
            <a:endParaRPr lang="en-US" sz="2500" dirty="0" smtClean="0"/>
          </a:p>
          <a:p>
            <a:pPr marL="914400" lvl="1" indent="-514350">
              <a:buFont typeface="+mj-lt"/>
              <a:buAutoNum type="arabicPeriod"/>
            </a:pPr>
            <a:r>
              <a:rPr lang="en-US" sz="3600" dirty="0" smtClean="0"/>
              <a:t>Check—Ask yourself… </a:t>
            </a:r>
            <a:endParaRPr lang="en-US" sz="2500" i="1" dirty="0" smtClean="0"/>
          </a:p>
          <a:p>
            <a:pPr marL="1257300" lvl="2" indent="-457200"/>
            <a:r>
              <a:rPr lang="en-US" sz="2800" dirty="0" smtClean="0"/>
              <a:t>Is </a:t>
            </a:r>
            <a:r>
              <a:rPr lang="en-US" sz="2800" dirty="0"/>
              <a:t>my </a:t>
            </a:r>
            <a:r>
              <a:rPr lang="en-US" sz="2800" dirty="0" smtClean="0"/>
              <a:t>question clear?</a:t>
            </a:r>
            <a:endParaRPr lang="en-US" sz="2800" dirty="0"/>
          </a:p>
          <a:p>
            <a:pPr marL="1257300" lvl="2" indent="-457200"/>
            <a:r>
              <a:rPr lang="en-US" sz="2800" dirty="0" smtClean="0"/>
              <a:t>Is </a:t>
            </a:r>
            <a:r>
              <a:rPr lang="en-US" sz="2800" dirty="0"/>
              <a:t>my </a:t>
            </a:r>
            <a:r>
              <a:rPr lang="en-US" sz="2800" dirty="0" smtClean="0"/>
              <a:t>question specific?</a:t>
            </a:r>
            <a:endParaRPr lang="en-US" sz="2800" dirty="0"/>
          </a:p>
          <a:p>
            <a:pPr marL="1257300" lvl="2" indent="-457200"/>
            <a:r>
              <a:rPr lang="en-US" sz="2800" dirty="0" smtClean="0"/>
              <a:t>Can </a:t>
            </a:r>
            <a:r>
              <a:rPr lang="en-US" sz="2800" dirty="0"/>
              <a:t>I answer this by gathering data</a:t>
            </a:r>
            <a:r>
              <a:rPr lang="en-US" sz="2800" dirty="0" smtClean="0"/>
              <a:t>?</a:t>
            </a:r>
            <a:endParaRPr lang="en-US" sz="2800" dirty="0"/>
          </a:p>
        </p:txBody>
      </p:sp>
    </p:spTree>
    <p:extLst>
      <p:ext uri="{BB962C8B-B14F-4D97-AF65-F5344CB8AC3E}">
        <p14:creationId xmlns:p14="http://schemas.microsoft.com/office/powerpoint/2010/main" val="13101095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a:spLocks noGrp="1"/>
          </p:cNvSpPr>
          <p:nvPr>
            <p:ph type="title"/>
          </p:nvPr>
        </p:nvSpPr>
        <p:spPr>
          <a:xfrm>
            <a:off x="457200" y="274638"/>
            <a:ext cx="8229600" cy="1143000"/>
          </a:xfrm>
        </p:spPr>
        <p:txBody>
          <a:bodyPr>
            <a:normAutofit/>
          </a:bodyPr>
          <a:lstStyle/>
          <a:p>
            <a:r>
              <a:rPr lang="en-US" b="1" dirty="0">
                <a:solidFill>
                  <a:srgbClr val="FFC000"/>
                </a:solidFill>
              </a:rPr>
              <a:t>Writing a </a:t>
            </a:r>
            <a:r>
              <a:rPr lang="en-US" b="1" dirty="0" smtClean="0">
                <a:solidFill>
                  <a:srgbClr val="FFC000"/>
                </a:solidFill>
              </a:rPr>
              <a:t>Scientific Question</a:t>
            </a:r>
            <a:endParaRPr lang="en-US" b="1" dirty="0">
              <a:solidFill>
                <a:srgbClr val="FFC000"/>
              </a:solidFill>
            </a:endParaRPr>
          </a:p>
        </p:txBody>
      </p:sp>
      <p:graphicFrame>
        <p:nvGraphicFramePr>
          <p:cNvPr id="16" name="Object 15"/>
          <p:cNvGraphicFramePr>
            <a:graphicFrameLocks noChangeAspect="1"/>
          </p:cNvGraphicFramePr>
          <p:nvPr>
            <p:extLst>
              <p:ext uri="{D42A27DB-BD31-4B8C-83A1-F6EECF244321}">
                <p14:modId xmlns:p14="http://schemas.microsoft.com/office/powerpoint/2010/main" val="2707335369"/>
              </p:ext>
            </p:extLst>
          </p:nvPr>
        </p:nvGraphicFramePr>
        <p:xfrm>
          <a:off x="591304" y="1676400"/>
          <a:ext cx="7867650" cy="4114800"/>
        </p:xfrm>
        <a:graphic>
          <a:graphicData uri="http://schemas.openxmlformats.org/presentationml/2006/ole">
            <mc:AlternateContent xmlns:mc="http://schemas.openxmlformats.org/markup-compatibility/2006">
              <mc:Choice xmlns:v="urn:schemas-microsoft-com:vml" Requires="v">
                <p:oleObj spid="_x0000_s2065" name="Worksheet" r:id="rId5" imgW="7867616" imgH="4114884" progId="Excel.Sheet.12">
                  <p:embed/>
                </p:oleObj>
              </mc:Choice>
              <mc:Fallback>
                <p:oleObj name="Worksheet" r:id="rId5" imgW="7867616" imgH="4114884" progId="Excel.Sheet.12">
                  <p:embed/>
                  <p:pic>
                    <p:nvPicPr>
                      <p:cNvPr id="0" name=""/>
                      <p:cNvPicPr/>
                      <p:nvPr/>
                    </p:nvPicPr>
                    <p:blipFill>
                      <a:blip r:embed="rId6"/>
                      <a:stretch>
                        <a:fillRect/>
                      </a:stretch>
                    </p:blipFill>
                    <p:spPr>
                      <a:xfrm>
                        <a:off x="591304" y="1676400"/>
                        <a:ext cx="7867650" cy="4114800"/>
                      </a:xfrm>
                      <a:prstGeom prst="rect">
                        <a:avLst/>
                      </a:prstGeom>
                    </p:spPr>
                  </p:pic>
                </p:oleObj>
              </mc:Fallback>
            </mc:AlternateContent>
          </a:graphicData>
        </a:graphic>
      </p:graphicFrame>
      <p:sp>
        <p:nvSpPr>
          <p:cNvPr id="2" name="TextBox 1"/>
          <p:cNvSpPr txBox="1"/>
          <p:nvPr/>
        </p:nvSpPr>
        <p:spPr>
          <a:xfrm>
            <a:off x="4267200" y="2546866"/>
            <a:ext cx="3505200" cy="461665"/>
          </a:xfrm>
          <a:prstGeom prst="rect">
            <a:avLst/>
          </a:prstGeom>
          <a:noFill/>
        </p:spPr>
        <p:txBody>
          <a:bodyPr wrap="square" rtlCol="0">
            <a:spAutoFit/>
          </a:bodyPr>
          <a:lstStyle/>
          <a:p>
            <a:r>
              <a:rPr lang="en-US" sz="2400" b="1" dirty="0" smtClean="0"/>
              <a:t>The rings of Saturn.</a:t>
            </a:r>
            <a:endParaRPr lang="en-US" sz="2400" b="1" dirty="0"/>
          </a:p>
        </p:txBody>
      </p:sp>
      <p:sp>
        <p:nvSpPr>
          <p:cNvPr id="5" name="TextBox 4"/>
          <p:cNvSpPr txBox="1"/>
          <p:nvPr/>
        </p:nvSpPr>
        <p:spPr>
          <a:xfrm>
            <a:off x="4191000" y="3733800"/>
            <a:ext cx="4267200" cy="461665"/>
          </a:xfrm>
          <a:prstGeom prst="rect">
            <a:avLst/>
          </a:prstGeom>
          <a:noFill/>
        </p:spPr>
        <p:txBody>
          <a:bodyPr wrap="square" rtlCol="0">
            <a:spAutoFit/>
          </a:bodyPr>
          <a:lstStyle/>
          <a:p>
            <a:r>
              <a:rPr lang="en-US" sz="2400" b="1" dirty="0" smtClean="0"/>
              <a:t>Where objects can </a:t>
            </a:r>
            <a:r>
              <a:rPr lang="en-US" sz="2400" b="1" dirty="0"/>
              <a:t>orbit </a:t>
            </a:r>
            <a:r>
              <a:rPr lang="en-US" sz="2400" b="1" dirty="0" smtClean="0"/>
              <a:t>Saturn</a:t>
            </a:r>
            <a:endParaRPr lang="en-US" sz="2400" b="1" dirty="0"/>
          </a:p>
        </p:txBody>
      </p:sp>
      <p:sp>
        <p:nvSpPr>
          <p:cNvPr id="7" name="TextBox 6"/>
          <p:cNvSpPr txBox="1"/>
          <p:nvPr/>
        </p:nvSpPr>
        <p:spPr>
          <a:xfrm>
            <a:off x="4191000" y="4572000"/>
            <a:ext cx="4267200" cy="1200329"/>
          </a:xfrm>
          <a:prstGeom prst="rect">
            <a:avLst/>
          </a:prstGeom>
          <a:noFill/>
        </p:spPr>
        <p:txBody>
          <a:bodyPr wrap="square" rtlCol="0">
            <a:spAutoFit/>
          </a:bodyPr>
          <a:lstStyle/>
          <a:p>
            <a:r>
              <a:rPr lang="en-US" sz="2400" b="1" dirty="0"/>
              <a:t>Can an object stay in orbit around Saturn somewhere else besides the rings?</a:t>
            </a:r>
          </a:p>
        </p:txBody>
      </p:sp>
    </p:spTree>
    <p:extLst>
      <p:ext uri="{BB962C8B-B14F-4D97-AF65-F5344CB8AC3E}">
        <p14:creationId xmlns:p14="http://schemas.microsoft.com/office/powerpoint/2010/main" val="24305965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457200" y="914400"/>
            <a:ext cx="8229600" cy="1143000"/>
          </a:xfrm>
        </p:spPr>
        <p:txBody>
          <a:bodyPr>
            <a:normAutofit fontScale="90000"/>
          </a:bodyPr>
          <a:lstStyle/>
          <a:p>
            <a:pPr lvl="0"/>
            <a:r>
              <a:rPr lang="en-US" b="1" dirty="0">
                <a:solidFill>
                  <a:srgbClr val="FFC000"/>
                </a:solidFill>
              </a:rPr>
              <a:t>Can an object stay in orbit around Saturn somewhere else besides the rings?</a:t>
            </a:r>
            <a:endParaRPr lang="en-US" dirty="0">
              <a:solidFill>
                <a:srgbClr val="FFC000"/>
              </a:solidFill>
            </a:endParaRPr>
          </a:p>
        </p:txBody>
      </p:sp>
      <p:graphicFrame>
        <p:nvGraphicFramePr>
          <p:cNvPr id="19" name="Object 18"/>
          <p:cNvGraphicFramePr>
            <a:graphicFrameLocks noChangeAspect="1"/>
          </p:cNvGraphicFramePr>
          <p:nvPr>
            <p:extLst>
              <p:ext uri="{D42A27DB-BD31-4B8C-83A1-F6EECF244321}">
                <p14:modId xmlns:p14="http://schemas.microsoft.com/office/powerpoint/2010/main" val="1415412577"/>
              </p:ext>
            </p:extLst>
          </p:nvPr>
        </p:nvGraphicFramePr>
        <p:xfrm>
          <a:off x="709613" y="2447925"/>
          <a:ext cx="7724775" cy="3876675"/>
        </p:xfrm>
        <a:graphic>
          <a:graphicData uri="http://schemas.openxmlformats.org/presentationml/2006/ole">
            <mc:AlternateContent xmlns:mc="http://schemas.openxmlformats.org/markup-compatibility/2006">
              <mc:Choice xmlns:v="urn:schemas-microsoft-com:vml" Requires="v">
                <p:oleObj spid="_x0000_s1044" name="Worksheet" r:id="rId5" imgW="7724657" imgH="3876583" progId="Excel.Sheet.12">
                  <p:embed/>
                </p:oleObj>
              </mc:Choice>
              <mc:Fallback>
                <p:oleObj name="Worksheet" r:id="rId5" imgW="7724657" imgH="3876583" progId="Excel.Sheet.12">
                  <p:embed/>
                  <p:pic>
                    <p:nvPicPr>
                      <p:cNvPr id="0" name=""/>
                      <p:cNvPicPr/>
                      <p:nvPr/>
                    </p:nvPicPr>
                    <p:blipFill>
                      <a:blip r:embed="rId6"/>
                      <a:stretch>
                        <a:fillRect/>
                      </a:stretch>
                    </p:blipFill>
                    <p:spPr>
                      <a:xfrm>
                        <a:off x="709613" y="2447925"/>
                        <a:ext cx="7724775" cy="3876675"/>
                      </a:xfrm>
                      <a:prstGeom prst="rect">
                        <a:avLst/>
                      </a:prstGeom>
                    </p:spPr>
                  </p:pic>
                </p:oleObj>
              </mc:Fallback>
            </mc:AlternateContent>
          </a:graphicData>
        </a:graphic>
      </p:graphicFrame>
      <p:sp>
        <p:nvSpPr>
          <p:cNvPr id="2" name="TextBox 1"/>
          <p:cNvSpPr txBox="1"/>
          <p:nvPr/>
        </p:nvSpPr>
        <p:spPr>
          <a:xfrm>
            <a:off x="7696200" y="3667125"/>
            <a:ext cx="457200" cy="584775"/>
          </a:xfrm>
          <a:prstGeom prst="rect">
            <a:avLst/>
          </a:prstGeom>
          <a:noFill/>
        </p:spPr>
        <p:txBody>
          <a:bodyPr wrap="square" rtlCol="0">
            <a:spAutoFit/>
          </a:bodyPr>
          <a:lstStyle/>
          <a:p>
            <a:r>
              <a:rPr lang="en-US" sz="3200" b="1" dirty="0"/>
              <a:t>√</a:t>
            </a:r>
          </a:p>
        </p:txBody>
      </p:sp>
      <p:sp>
        <p:nvSpPr>
          <p:cNvPr id="5" name="TextBox 4"/>
          <p:cNvSpPr txBox="1"/>
          <p:nvPr/>
        </p:nvSpPr>
        <p:spPr>
          <a:xfrm>
            <a:off x="7696200" y="4581525"/>
            <a:ext cx="457200" cy="584775"/>
          </a:xfrm>
          <a:prstGeom prst="rect">
            <a:avLst/>
          </a:prstGeom>
          <a:noFill/>
        </p:spPr>
        <p:txBody>
          <a:bodyPr wrap="square" rtlCol="0">
            <a:spAutoFit/>
          </a:bodyPr>
          <a:lstStyle/>
          <a:p>
            <a:r>
              <a:rPr lang="en-US" sz="3200" b="1" dirty="0"/>
              <a:t>√</a:t>
            </a:r>
          </a:p>
        </p:txBody>
      </p:sp>
      <p:sp>
        <p:nvSpPr>
          <p:cNvPr id="6" name="TextBox 5"/>
          <p:cNvSpPr txBox="1"/>
          <p:nvPr/>
        </p:nvSpPr>
        <p:spPr>
          <a:xfrm>
            <a:off x="7696200" y="5520750"/>
            <a:ext cx="457200" cy="584775"/>
          </a:xfrm>
          <a:prstGeom prst="rect">
            <a:avLst/>
          </a:prstGeom>
          <a:noFill/>
        </p:spPr>
        <p:txBody>
          <a:bodyPr wrap="square" rtlCol="0">
            <a:spAutoFit/>
          </a:bodyPr>
          <a:lstStyle/>
          <a:p>
            <a:r>
              <a:rPr lang="en-US" sz="3200" b="1" dirty="0"/>
              <a:t>√</a:t>
            </a:r>
          </a:p>
        </p:txBody>
      </p:sp>
    </p:spTree>
    <p:extLst>
      <p:ext uri="{BB962C8B-B14F-4D97-AF65-F5344CB8AC3E}">
        <p14:creationId xmlns:p14="http://schemas.microsoft.com/office/powerpoint/2010/main" val="3421821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117</TotalTime>
  <Words>944</Words>
  <Application>Microsoft Office PowerPoint</Application>
  <PresentationFormat>On-screen Show (4:3)</PresentationFormat>
  <Paragraphs>49</Paragraphs>
  <Slides>4</Slides>
  <Notes>4</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vt:i4>
      </vt:variant>
    </vt:vector>
  </HeadingPairs>
  <TitlesOfParts>
    <vt:vector size="6" baseType="lpstr">
      <vt:lpstr>1_Office Theme</vt:lpstr>
      <vt:lpstr>Worksheet</vt:lpstr>
      <vt:lpstr>Mars Rover Celebration</vt:lpstr>
      <vt:lpstr>Writing a Scientific Question</vt:lpstr>
      <vt:lpstr>Writing a Scientific Question</vt:lpstr>
      <vt:lpstr>Can an object stay in orbit around Saturn somewhere else besides the rings?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Mars Rover Celebration</dc:title>
  <dc:creator>Nieser, Ken</dc:creator>
  <cp:lastModifiedBy>Nieser, Ken</cp:lastModifiedBy>
  <cp:revision>18</cp:revision>
  <dcterms:created xsi:type="dcterms:W3CDTF">2012-07-27T18:16:19Z</dcterms:created>
  <dcterms:modified xsi:type="dcterms:W3CDTF">2013-07-11T14:46:14Z</dcterms:modified>
</cp:coreProperties>
</file>