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60" r:id="rId4"/>
    <p:sldId id="269" r:id="rId5"/>
    <p:sldId id="261" r:id="rId6"/>
    <p:sldId id="262" r:id="rId7"/>
    <p:sldId id="270" r:id="rId8"/>
    <p:sldId id="273" r:id="rId9"/>
    <p:sldId id="274" r:id="rId10"/>
    <p:sldId id="263" r:id="rId11"/>
    <p:sldId id="275" r:id="rId12"/>
    <p:sldId id="264" r:id="rId13"/>
    <p:sldId id="271" r:id="rId14"/>
    <p:sldId id="265" r:id="rId15"/>
    <p:sldId id="282" r:id="rId16"/>
    <p:sldId id="272" r:id="rId17"/>
    <p:sldId id="266" r:id="rId18"/>
    <p:sldId id="281" r:id="rId19"/>
    <p:sldId id="267" r:id="rId20"/>
    <p:sldId id="277" r:id="rId21"/>
    <p:sldId id="278" r:id="rId22"/>
    <p:sldId id="279" r:id="rId23"/>
    <p:sldId id="280" r:id="rId24"/>
    <p:sldId id="268" r:id="rId25"/>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TLB0PJTfV3RtNrmXS1Qm+g==" hashData="yrwFlGE1UCSHGEjIwa5racTwyoU="/>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inie" initials="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autoAdjust="0"/>
    <p:restoredTop sz="71875" autoAdjust="0"/>
  </p:normalViewPr>
  <p:slideViewPr>
    <p:cSldViewPr>
      <p:cViewPr>
        <p:scale>
          <a:sx n="67" d="100"/>
          <a:sy n="67" d="100"/>
        </p:scale>
        <p:origin x="-1254" y="-3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0A00E0F8-211C-4FFC-9373-5F6AF185EF96}" type="datetimeFigureOut">
              <a:rPr lang="en-US" smtClean="0"/>
              <a:t>6/26/2013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C8D20329-D98B-4103-9A9E-08FB032CF5BC}" type="slidenum">
              <a:rPr lang="en-US" smtClean="0"/>
              <a:t>‹#›</a:t>
            </a:fld>
            <a:endParaRPr lang="en-US"/>
          </a:p>
        </p:txBody>
      </p:sp>
    </p:spTree>
    <p:extLst>
      <p:ext uri="{BB962C8B-B14F-4D97-AF65-F5344CB8AC3E}">
        <p14:creationId xmlns:p14="http://schemas.microsoft.com/office/powerpoint/2010/main" val="3950588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a:t>
            </a:fld>
            <a:endParaRPr lang="en-US"/>
          </a:p>
        </p:txBody>
      </p:sp>
    </p:spTree>
    <p:extLst>
      <p:ext uri="{BB962C8B-B14F-4D97-AF65-F5344CB8AC3E}">
        <p14:creationId xmlns:p14="http://schemas.microsoft.com/office/powerpoint/2010/main" val="3244880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Paraphrase</a:t>
            </a:r>
            <a:r>
              <a:rPr lang="en-US" baseline="0" dirty="0" smtClean="0"/>
              <a:t> the information on this slide.</a:t>
            </a:r>
          </a:p>
        </p:txBody>
      </p:sp>
      <p:sp>
        <p:nvSpPr>
          <p:cNvPr id="4" name="Slide Number Placeholder 3"/>
          <p:cNvSpPr>
            <a:spLocks noGrp="1"/>
          </p:cNvSpPr>
          <p:nvPr>
            <p:ph type="sldNum" sz="quarter" idx="10"/>
          </p:nvPr>
        </p:nvSpPr>
        <p:spPr/>
        <p:txBody>
          <a:bodyPr/>
          <a:lstStyle/>
          <a:p>
            <a:fld id="{C8D20329-D98B-4103-9A9E-08FB032CF5BC}" type="slidenum">
              <a:rPr lang="en-US" smtClean="0"/>
              <a:t>10</a:t>
            </a:fld>
            <a:endParaRPr lang="en-US"/>
          </a:p>
        </p:txBody>
      </p:sp>
    </p:spTree>
    <p:extLst>
      <p:ext uri="{BB962C8B-B14F-4D97-AF65-F5344CB8AC3E}">
        <p14:creationId xmlns:p14="http://schemas.microsoft.com/office/powerpoint/2010/main" val="2889529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The</a:t>
            </a:r>
            <a:r>
              <a:rPr lang="en-US" baseline="0" dirty="0" smtClean="0"/>
              <a:t> outline shown here parallels the Mars Rover Celebration Rover Guide that is required at the Mars Rover Celebration event.  Students can use the above outline to ensure that all of the information they wish to present is in both their skits and the Rover Guide.</a:t>
            </a:r>
            <a:endParaRPr lang="en-US" dirty="0" smtClean="0"/>
          </a:p>
          <a:p>
            <a:endParaRPr lang="en-US" dirty="0" smtClean="0"/>
          </a:p>
          <a:p>
            <a:r>
              <a:rPr lang="en-US" dirty="0" smtClean="0"/>
              <a:t>Explain</a:t>
            </a:r>
            <a:r>
              <a:rPr lang="en-US" baseline="0" dirty="0" smtClean="0"/>
              <a:t> to your students that the outline shown here and in their science notebook will probably not work exactly as written, but that they should follow the general format.  This is why they should make their outline on their own paper. For example, under basic information, a letter “b” is available.  Some teams may choose to include information on the type of presentation they will conduct, if it may not be apparent to the  audience (for example, if some of the team members may be “Martians”).  In other cases, this will not be necessary and “b” can be eliminated.</a:t>
            </a:r>
          </a:p>
          <a:p>
            <a:endParaRPr lang="en-US" baseline="0" dirty="0" smtClean="0"/>
          </a:p>
          <a:p>
            <a:r>
              <a:rPr lang="en-US" baseline="0" dirty="0" smtClean="0"/>
              <a:t>Under the purpose and goals of the Rover Mission, a, b and c are listed.  However, some teams may only have two points they wish to make in this section, while others may have more than three.</a:t>
            </a:r>
          </a:p>
          <a:p>
            <a:endParaRPr lang="en-US" baseline="0" dirty="0" smtClean="0"/>
          </a:p>
        </p:txBody>
      </p:sp>
      <p:sp>
        <p:nvSpPr>
          <p:cNvPr id="4" name="Slide Number Placeholder 3"/>
          <p:cNvSpPr>
            <a:spLocks noGrp="1"/>
          </p:cNvSpPr>
          <p:nvPr>
            <p:ph type="sldNum" sz="quarter" idx="10"/>
          </p:nvPr>
        </p:nvSpPr>
        <p:spPr/>
        <p:txBody>
          <a:bodyPr/>
          <a:lstStyle/>
          <a:p>
            <a:fld id="{C8D20329-D98B-4103-9A9E-08FB032CF5BC}" type="slidenum">
              <a:rPr lang="en-US" smtClean="0"/>
              <a:t>11</a:t>
            </a:fld>
            <a:endParaRPr lang="en-US"/>
          </a:p>
        </p:txBody>
      </p:sp>
    </p:spTree>
    <p:extLst>
      <p:ext uri="{BB962C8B-B14F-4D97-AF65-F5344CB8AC3E}">
        <p14:creationId xmlns:p14="http://schemas.microsoft.com/office/powerpoint/2010/main" val="3565381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shows part of an outline for a possible mission to Saturn that I used as an example in previous units.  The outline is for your team to use to help you include all the information you want.  </a:t>
            </a:r>
          </a:p>
          <a:p>
            <a:endParaRPr lang="en-US" baseline="0" dirty="0" smtClean="0"/>
          </a:p>
          <a:p>
            <a:r>
              <a:rPr lang="en-US" baseline="0" dirty="0" smtClean="0"/>
              <a:t>Outlines have another big advantage.  If you realize that you left out some information or want to include additional information, it is easy to modify an outline. You can see here how we left off some information and used an arrow to show where we wanted to talk about it.  You can also see where we crossed off information and moved it to another place.  </a:t>
            </a:r>
            <a:r>
              <a:rPr lang="en-US" i="1" baseline="0" dirty="0" smtClean="0"/>
              <a:t>(Point to the changes made on the outline.</a:t>
            </a:r>
            <a:r>
              <a:rPr lang="en-US" baseline="0" dirty="0" smtClean="0"/>
              <a:t>)  Using an outline in this way will help ensure that your presentation sounds just the way you want it to.</a:t>
            </a:r>
          </a:p>
          <a:p>
            <a:endParaRPr lang="en-US" baseline="0" dirty="0" smtClean="0"/>
          </a:p>
          <a:p>
            <a:r>
              <a:rPr lang="en-US" baseline="0" dirty="0" smtClean="0"/>
              <a:t>If you had skipped the outline and went directly to writing your presentation, you would have a big problem if you later decided to add something.  You would have to completely rewrite the presentation.  By contrast, if you use an outline, you can test out your ideas and make changes easily before you write your final presentation.</a:t>
            </a:r>
            <a:endParaRPr lang="en-US"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12</a:t>
            </a:fld>
            <a:endParaRPr lang="en-US"/>
          </a:p>
        </p:txBody>
      </p:sp>
    </p:spTree>
    <p:extLst>
      <p:ext uri="{BB962C8B-B14F-4D97-AF65-F5344CB8AC3E}">
        <p14:creationId xmlns:p14="http://schemas.microsoft.com/office/powerpoint/2010/main" val="1076482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STOP HERE.  Allow the teams to work on their outlines.</a:t>
            </a:r>
            <a:r>
              <a:rPr lang="en-US" baseline="0" dirty="0" smtClean="0"/>
              <a:t>  The teams should use their Mars Rover Guide Manual for the major topics of their outline.  The topics will include “Purpose/Goal of the Mission”, “Important Facts about Mars” (Background), and “Rover Design” (How Rover will Overcome Conditions on Mars, Power/Control, Communication with Earth, How it will Accomplish its Mission).  Circulate throughout the room to make certain that each of the groups is addressing each of these categories.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students do not have a lot of experience using/creating outlines, you can scaffold by having students work through one section at a time, monitoring their outlines as they are created.  Based on your knowledge of each team’s rover, mission, and skit; make recommendations on what should be included in each section (as needed).</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13</a:t>
            </a:fld>
            <a:endParaRPr lang="en-US"/>
          </a:p>
        </p:txBody>
      </p:sp>
    </p:spTree>
    <p:extLst>
      <p:ext uri="{BB962C8B-B14F-4D97-AF65-F5344CB8AC3E}">
        <p14:creationId xmlns:p14="http://schemas.microsoft.com/office/powerpoint/2010/main" val="2804675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has 1 CLICK of</a:t>
            </a:r>
            <a:r>
              <a:rPr lang="en-US" baseline="0" dirty="0" smtClean="0"/>
              <a:t> animation.</a:t>
            </a:r>
            <a:endParaRPr lang="en-US" dirty="0" smtClean="0"/>
          </a:p>
          <a:p>
            <a:endParaRPr lang="en-US" dirty="0" smtClean="0"/>
          </a:p>
          <a:p>
            <a:r>
              <a:rPr lang="en-US" dirty="0" smtClean="0"/>
              <a:t>With </a:t>
            </a:r>
            <a:r>
              <a:rPr lang="en-US" baseline="0" dirty="0" smtClean="0"/>
              <a:t>the idea you have for your presentation and with the outline you just completed, you are now ready to write a first draft.  </a:t>
            </a:r>
          </a:p>
          <a:p>
            <a:endParaRPr lang="en-US" baseline="0" dirty="0" smtClean="0"/>
          </a:p>
          <a:p>
            <a:r>
              <a:rPr lang="en-US" dirty="0" smtClean="0"/>
              <a:t>For my Saturn mission, my presentation idea</a:t>
            </a:r>
            <a:r>
              <a:rPr lang="en-US" baseline="0" dirty="0" smtClean="0"/>
              <a:t> was to conduct a television interview with the “scientists” responsible for the mission.  We had three team members.  Gabe chose to be the TV reporter and the other team members (Sarah and Nicholas) chose to play the role of scientists.  </a:t>
            </a:r>
          </a:p>
          <a:p>
            <a:endParaRPr lang="en-US" baseline="0" dirty="0" smtClean="0"/>
          </a:p>
          <a:p>
            <a:r>
              <a:rPr lang="en-US" dirty="0" smtClean="0"/>
              <a:t>The next task was to work</a:t>
            </a:r>
            <a:r>
              <a:rPr lang="en-US" baseline="0" dirty="0" smtClean="0"/>
              <a:t> the information from the outline into the skit.  Since this was going to be an interview, our team wrote the presentation in the form of a dialogue.  We also assigned a different color to each of the names so each person would know when it was their turn to speak.  </a:t>
            </a:r>
          </a:p>
          <a:p>
            <a:endParaRPr lang="en-US" baseline="0" dirty="0" smtClean="0"/>
          </a:p>
          <a:p>
            <a:r>
              <a:rPr lang="en-US" baseline="0" dirty="0" smtClean="0"/>
              <a:t>We started our interview by talking about the background information on Saturn and how we decided on our scientific question.  This was the first item on our outline and became the first question of the interview.  The rest of the interview would go though the remaining points of our outline.</a:t>
            </a:r>
          </a:p>
          <a:p>
            <a:endParaRPr lang="en-US" baseline="0" dirty="0" smtClean="0"/>
          </a:p>
          <a:p>
            <a:r>
              <a:rPr lang="en-US" baseline="0" dirty="0" smtClean="0"/>
              <a:t>(CLICK to bring up the dialogue.  Either read the dialogue to your students or have student volunteers read the dialogue.)</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14</a:t>
            </a:fld>
            <a:endParaRPr lang="en-US"/>
          </a:p>
        </p:txBody>
      </p:sp>
    </p:spTree>
    <p:extLst>
      <p:ext uri="{BB962C8B-B14F-4D97-AF65-F5344CB8AC3E}">
        <p14:creationId xmlns:p14="http://schemas.microsoft.com/office/powerpoint/2010/main" val="26361393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tool that is available</a:t>
            </a:r>
            <a:r>
              <a:rPr lang="en-US" baseline="0" dirty="0" smtClean="0"/>
              <a:t> for you to use as you create your presentation is the Presentation/Skit rubric.</a:t>
            </a:r>
          </a:p>
          <a:p>
            <a:endParaRPr lang="en-US" baseline="0" dirty="0" smtClean="0"/>
          </a:p>
          <a:p>
            <a:r>
              <a:rPr lang="en-US" baseline="0" dirty="0" smtClean="0"/>
              <a:t>As you write your first draft, pay special attention to the “TOP NOTCH” column.  You want your presentation to be TOP NOTCH.</a:t>
            </a:r>
          </a:p>
          <a:p>
            <a:endParaRPr lang="en-US" baseline="0" dirty="0" smtClean="0"/>
          </a:p>
          <a:p>
            <a:r>
              <a:rPr lang="en-US" baseline="0" dirty="0" smtClean="0"/>
              <a:t>Under AUDIENCE, ask yourself if you have written your presentation with your audience of scientists and engineers in mind.</a:t>
            </a:r>
          </a:p>
          <a:p>
            <a:endParaRPr lang="en-US" baseline="0" dirty="0" smtClean="0"/>
          </a:p>
          <a:p>
            <a:r>
              <a:rPr lang="en-US" baseline="0" dirty="0" smtClean="0"/>
              <a:t>For PROFESSIONALISM, have you use the formal, academic vocabulary to explain your Mars Rover mission?</a:t>
            </a:r>
          </a:p>
          <a:p>
            <a:endParaRPr lang="en-US" baseline="0" dirty="0" smtClean="0"/>
          </a:p>
          <a:p>
            <a:r>
              <a:rPr lang="en-US" baseline="0" dirty="0" smtClean="0"/>
              <a:t>Under CREATIVITY, has your team created a fun and original skit to tell your audience about your mission?</a:t>
            </a:r>
          </a:p>
          <a:p>
            <a:endParaRPr lang="en-US" baseline="0" dirty="0" smtClean="0"/>
          </a:p>
          <a:p>
            <a:r>
              <a:rPr lang="en-US" baseline="0" dirty="0" smtClean="0"/>
              <a:t>For ORGANIZATION, is your skit well-written, clear and complete, so that when you finish, your audience has a clear understanding of what your mission will do?</a:t>
            </a:r>
          </a:p>
          <a:p>
            <a:endParaRPr lang="en-US" baseline="0" dirty="0" smtClean="0"/>
          </a:p>
          <a:p>
            <a:r>
              <a:rPr lang="en-US" baseline="0" dirty="0" smtClean="0"/>
              <a:t>The DELIVERY refers to how well you and your team members know your skit.  Does each team member know when they are supposed to speak?  Has everyone learned what they are supposed to say and how they are supposed to read each line?  When your team reads the skit, do they sound enthusiastic (read this enthusiastically) or bored (read this as though you are bored)?</a:t>
            </a:r>
          </a:p>
          <a:p>
            <a:endParaRPr lang="en-US" baseline="0" dirty="0" smtClean="0"/>
          </a:p>
          <a:p>
            <a:r>
              <a:rPr lang="en-US" baseline="0" dirty="0" smtClean="0"/>
              <a:t>And finally, for TIME, you need to ensure your presentation is 5 minute or less and that you use the presentation time well.</a:t>
            </a:r>
          </a:p>
        </p:txBody>
      </p:sp>
      <p:sp>
        <p:nvSpPr>
          <p:cNvPr id="4" name="Slide Number Placeholder 3"/>
          <p:cNvSpPr>
            <a:spLocks noGrp="1"/>
          </p:cNvSpPr>
          <p:nvPr>
            <p:ph type="sldNum" sz="quarter" idx="10"/>
          </p:nvPr>
        </p:nvSpPr>
        <p:spPr/>
        <p:txBody>
          <a:bodyPr/>
          <a:lstStyle/>
          <a:p>
            <a:fld id="{C8D20329-D98B-4103-9A9E-08FB032CF5BC}" type="slidenum">
              <a:rPr lang="en-US" smtClean="0"/>
              <a:t>15</a:t>
            </a:fld>
            <a:endParaRPr lang="en-US"/>
          </a:p>
        </p:txBody>
      </p:sp>
    </p:spTree>
    <p:extLst>
      <p:ext uri="{BB962C8B-B14F-4D97-AF65-F5344CB8AC3E}">
        <p14:creationId xmlns:p14="http://schemas.microsoft.com/office/powerpoint/2010/main" val="3541741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STOP</a:t>
            </a:r>
            <a:r>
              <a:rPr lang="en-US" baseline="0" dirty="0" smtClean="0"/>
              <a:t> HERE.  Allow the teams to work on an initial draft.  </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16</a:t>
            </a:fld>
            <a:endParaRPr lang="en-US"/>
          </a:p>
        </p:txBody>
      </p:sp>
    </p:spTree>
    <p:extLst>
      <p:ext uri="{BB962C8B-B14F-4D97-AF65-F5344CB8AC3E}">
        <p14:creationId xmlns:p14="http://schemas.microsoft.com/office/powerpoint/2010/main" val="813574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 your first draft written,</a:t>
            </a:r>
            <a:r>
              <a:rPr lang="en-US" baseline="0" dirty="0" smtClean="0"/>
              <a:t> you should rehearse your presentation.  Rehearse by reading to your teacher, to friends and even to your parents.  Ask them to tell you if something in the presentation doesn’t make sense to them.  Also ask them to let you know whether the presentation seems to flow smoothly from point to point or whether it seems to jump around.  Also make certain you have covered all of the important points about your mission.   Refine your presentation once you hear their comments.  Try to have someone new listen to your presentation after each refinement.</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17</a:t>
            </a:fld>
            <a:endParaRPr lang="en-US"/>
          </a:p>
        </p:txBody>
      </p:sp>
    </p:spTree>
    <p:extLst>
      <p:ext uri="{BB962C8B-B14F-4D97-AF65-F5344CB8AC3E}">
        <p14:creationId xmlns:p14="http://schemas.microsoft.com/office/powerpoint/2010/main" val="3102837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 refined and rehearsed your presentation, invite a friend,</a:t>
            </a:r>
            <a:r>
              <a:rPr lang="en-US" baseline="0" dirty="0" smtClean="0"/>
              <a:t> your teacher or your parents to listen to and evaluate your presentation.  Give them a copy of the presentation rubric.  As you perform your skit, ask them to circle how well they think your team has done.</a:t>
            </a:r>
          </a:p>
          <a:p>
            <a:endParaRPr lang="en-US" baseline="0" dirty="0" smtClean="0"/>
          </a:p>
          <a:p>
            <a:r>
              <a:rPr lang="en-US" baseline="0" dirty="0" smtClean="0"/>
              <a:t>Don’t be angry if the person listening doesn’t give your team a perfect score.  They are actually helping you by pointing out the areas of your presentation that need improvement.   Use the information they provide to make further changes to your skit.  If you are unsure how to improve something on the rubric, ask them to explain why they scored you as they did.</a:t>
            </a:r>
          </a:p>
          <a:p>
            <a:endParaRPr lang="en-US" baseline="0" dirty="0" smtClean="0"/>
          </a:p>
          <a:p>
            <a:r>
              <a:rPr lang="en-US" baseline="0" dirty="0" smtClean="0"/>
              <a:t>Be sure to thank the person for helping </a:t>
            </a:r>
            <a:r>
              <a:rPr lang="en-US" baseline="0" smtClean="0"/>
              <a:t>your team.</a:t>
            </a:r>
            <a:endParaRPr lang="en-US" baseline="0" dirty="0" smtClean="0"/>
          </a:p>
        </p:txBody>
      </p:sp>
      <p:sp>
        <p:nvSpPr>
          <p:cNvPr id="4" name="Slide Number Placeholder 3"/>
          <p:cNvSpPr>
            <a:spLocks noGrp="1"/>
          </p:cNvSpPr>
          <p:nvPr>
            <p:ph type="sldNum" sz="quarter" idx="10"/>
          </p:nvPr>
        </p:nvSpPr>
        <p:spPr/>
        <p:txBody>
          <a:bodyPr/>
          <a:lstStyle/>
          <a:p>
            <a:fld id="{C8D20329-D98B-4103-9A9E-08FB032CF5BC}" type="slidenum">
              <a:rPr lang="en-US" smtClean="0"/>
              <a:t>18</a:t>
            </a:fld>
            <a:endParaRPr lang="en-US"/>
          </a:p>
        </p:txBody>
      </p:sp>
    </p:spTree>
    <p:extLst>
      <p:ext uri="{BB962C8B-B14F-4D97-AF65-F5344CB8AC3E}">
        <p14:creationId xmlns:p14="http://schemas.microsoft.com/office/powerpoint/2010/main" val="3541741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a:t>
            </a:r>
            <a:r>
              <a:rPr lang="en-US" baseline="0" dirty="0" smtClean="0"/>
              <a:t> you have identified the parts of your presentation that need revising, re-write those sections.  Unless your teacher or parents tell you that there is a major problem, you should be making refinements (small changes) to improve the clarity and flow of your presentation.</a:t>
            </a:r>
          </a:p>
          <a:p>
            <a:endParaRPr lang="en-US" baseline="0" dirty="0" smtClean="0"/>
          </a:p>
          <a:p>
            <a:r>
              <a:rPr lang="en-US" baseline="0" dirty="0" smtClean="0"/>
              <a:t>Then ask people to listen to you rehearse your new version.  This is very important.  They can tell you whether the new draft is clearer than the previous version and whether the presentation flows better.  If there are new sections, they can let you know how well these fit into the presentation.  In addition, if you had to shorten your presentation, your teacher, friends and parents can let you know whether you accidentally cut out something that was very important. </a:t>
            </a:r>
          </a:p>
          <a:p>
            <a:endParaRPr lang="en-US" baseline="0" dirty="0" smtClean="0"/>
          </a:p>
          <a:p>
            <a:r>
              <a:rPr lang="en-US" baseline="0" dirty="0" smtClean="0"/>
              <a:t>Based on what they tell you, refine your presentation some more.  Continue to do this until you are happy with the presentation.  If you cannot think of a way to fix a problem, ask a teacher for help.</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Time your presentation:  You want to make certain you stay within the 5 minute time limit.  If your presentation is too long, you will need to determine how to shorten it.   The next slide will give you some ideas on how you can be more concise.</a:t>
            </a:r>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19</a:t>
            </a:fld>
            <a:endParaRPr lang="en-US"/>
          </a:p>
        </p:txBody>
      </p:sp>
    </p:spTree>
    <p:extLst>
      <p:ext uri="{BB962C8B-B14F-4D97-AF65-F5344CB8AC3E}">
        <p14:creationId xmlns:p14="http://schemas.microsoft.com/office/powerpoint/2010/main" val="97925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Writing</a:t>
            </a:r>
            <a:r>
              <a:rPr lang="en-US" baseline="0" dirty="0" smtClean="0"/>
              <a:t> your Mars Rover skit isn’t as simple as just starting to write and then presenting it.  There are a number of things you should do first to make sure your skit has all the information it needs and makes sense when you present it.  We will be walking through the steps shown here today and tomorrow so your presentation can be both fun and well-written.</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a:t>
            </a:fld>
            <a:endParaRPr lang="en-US"/>
          </a:p>
        </p:txBody>
      </p:sp>
    </p:spTree>
    <p:extLst>
      <p:ext uri="{BB962C8B-B14F-4D97-AF65-F5344CB8AC3E}">
        <p14:creationId xmlns:p14="http://schemas.microsoft.com/office/powerpoint/2010/main" val="38147765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has 1 CLICK of animation.</a:t>
            </a:r>
            <a:endParaRPr lang="en-US" dirty="0" smtClean="0"/>
          </a:p>
          <a:p>
            <a:endParaRPr lang="en-US" dirty="0" smtClean="0"/>
          </a:p>
          <a:p>
            <a:r>
              <a:rPr lang="en-US" dirty="0" smtClean="0"/>
              <a:t>One way to</a:t>
            </a:r>
            <a:r>
              <a:rPr lang="en-US" baseline="0" dirty="0" smtClean="0"/>
              <a:t> be more concise is to “Stay on Message”.  This means not telling your audience information that is not crucial to your mission.  Let’s look at the example above.  </a:t>
            </a:r>
          </a:p>
          <a:p>
            <a:endParaRPr lang="en-US" baseline="0" dirty="0" smtClean="0"/>
          </a:p>
          <a:p>
            <a:r>
              <a:rPr lang="en-US" baseline="0" dirty="0" smtClean="0"/>
              <a:t>(Ask a volunteer to read the paragraph)</a:t>
            </a:r>
          </a:p>
          <a:p>
            <a:endParaRPr lang="en-US" baseline="0" dirty="0" smtClean="0"/>
          </a:p>
          <a:p>
            <a:r>
              <a:rPr lang="en-US" baseline="0" dirty="0" smtClean="0"/>
              <a:t>This paragraph is well-written but it does contain some information that is not crucial to my Saturn mission.  I remember that my audience is going to be scientists and engineers and they certainly know how magnets work.  So I can eliminate the second sentence in the paragraph.</a:t>
            </a:r>
          </a:p>
          <a:p>
            <a:endParaRPr lang="en-US" baseline="0" dirty="0" smtClean="0"/>
          </a:p>
          <a:p>
            <a:r>
              <a:rPr lang="en-US" baseline="0" dirty="0" smtClean="0"/>
              <a:t>CLICK (Ask a volunteer to re-read the shortened paragraph.)</a:t>
            </a:r>
          </a:p>
          <a:p>
            <a:endParaRPr lang="en-US" baseline="0" dirty="0" smtClean="0"/>
          </a:p>
          <a:p>
            <a:r>
              <a:rPr lang="en-US" baseline="0" dirty="0" smtClean="0"/>
              <a:t>We call these extra sentences that are interesting but not crucial to our presentation digressions.  Good writing will stay on topic and will avoid digressions.</a:t>
            </a:r>
            <a:endParaRPr lang="en-US" dirty="0" smtClean="0"/>
          </a:p>
          <a:p>
            <a:endParaRPr lang="en-US" dirty="0" smtClean="0"/>
          </a:p>
          <a:p>
            <a:r>
              <a:rPr lang="en-US" dirty="0" smtClean="0"/>
              <a:t>Source: </a:t>
            </a:r>
            <a:r>
              <a:rPr lang="en-US" dirty="0" err="1" smtClean="0"/>
              <a:t>Rudick</a:t>
            </a:r>
            <a:r>
              <a:rPr lang="en-US" dirty="0" smtClean="0"/>
              <a:t>, </a:t>
            </a:r>
            <a:r>
              <a:rPr lang="en-US" dirty="0" err="1" smtClean="0"/>
              <a:t>Marilynne</a:t>
            </a:r>
            <a:r>
              <a:rPr lang="en-US" dirty="0" smtClean="0"/>
              <a:t> and </a:t>
            </a:r>
            <a:r>
              <a:rPr lang="en-US" dirty="0" err="1" smtClean="0"/>
              <a:t>O’Flahavan</a:t>
            </a:r>
            <a:r>
              <a:rPr lang="en-US" dirty="0" smtClean="0"/>
              <a:t>,</a:t>
            </a:r>
            <a:r>
              <a:rPr lang="en-US" baseline="0" dirty="0" smtClean="0"/>
              <a:t> Leslie, </a:t>
            </a:r>
            <a:r>
              <a:rPr lang="en-US" dirty="0" smtClean="0"/>
              <a:t>“Six Tips for Writing Concisely”, online http://www.hodu.com/concise.shtml accessed on 6/25/2013.</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20</a:t>
            </a:fld>
            <a:endParaRPr lang="en-US"/>
          </a:p>
        </p:txBody>
      </p:sp>
    </p:spTree>
    <p:extLst>
      <p:ext uri="{BB962C8B-B14F-4D97-AF65-F5344CB8AC3E}">
        <p14:creationId xmlns:p14="http://schemas.microsoft.com/office/powerpoint/2010/main" val="728343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has 2 CLICKS of animation. </a:t>
            </a:r>
          </a:p>
          <a:p>
            <a:endParaRPr lang="en-US" baseline="0" dirty="0" smtClean="0"/>
          </a:p>
          <a:p>
            <a:r>
              <a:rPr lang="en-US" baseline="0" dirty="0" smtClean="0"/>
              <a:t>Another tip for being concise is “Say it clearly, ONCE”.  Let’s take a look at this paragraph.</a:t>
            </a:r>
          </a:p>
          <a:p>
            <a:endParaRPr lang="en-US" baseline="0" dirty="0" smtClean="0"/>
          </a:p>
          <a:p>
            <a:r>
              <a:rPr lang="en-US" baseline="0" dirty="0" smtClean="0"/>
              <a:t>(Ask a volunteer to read it.)</a:t>
            </a:r>
          </a:p>
          <a:p>
            <a:endParaRPr lang="en-US" baseline="0" dirty="0" smtClean="0"/>
          </a:p>
          <a:p>
            <a:r>
              <a:rPr lang="en-US" baseline="0" dirty="0" smtClean="0"/>
              <a:t>Even though this paragraph appears to be well-written, it is not concise.  It contains “redundancies” which are statements that are said more than once.  CLICK</a:t>
            </a:r>
          </a:p>
          <a:p>
            <a:endParaRPr lang="en-US" baseline="0" dirty="0" smtClean="0"/>
          </a:p>
          <a:p>
            <a:r>
              <a:rPr lang="en-US" baseline="0" dirty="0" smtClean="0"/>
              <a:t>(Point to the yellow strikethroughs.)  You can see here that I repeated “60 months to travel to Saturn” when I said “5 year journey” and “the long trip to Saturn”.  I used different words but I wasn’t saying anything new.  I also repeated “test the camera” twice.  </a:t>
            </a:r>
          </a:p>
          <a:p>
            <a:endParaRPr lang="en-US" baseline="0" dirty="0" smtClean="0"/>
          </a:p>
          <a:p>
            <a:r>
              <a:rPr lang="en-US" baseline="0" dirty="0" smtClean="0"/>
              <a:t>If I re-write this paragraph eliminating this repetition, it would read as follows CLICK:</a:t>
            </a:r>
          </a:p>
          <a:p>
            <a:endParaRPr lang="en-US" baseline="0" dirty="0" smtClean="0"/>
          </a:p>
          <a:p>
            <a:r>
              <a:rPr lang="en-US" baseline="0" dirty="0" smtClean="0"/>
              <a:t>(Read the corrected paragraph to your students.)</a:t>
            </a:r>
          </a:p>
        </p:txBody>
      </p:sp>
      <p:sp>
        <p:nvSpPr>
          <p:cNvPr id="4" name="Slide Number Placeholder 3"/>
          <p:cNvSpPr>
            <a:spLocks noGrp="1"/>
          </p:cNvSpPr>
          <p:nvPr>
            <p:ph type="sldNum" sz="quarter" idx="10"/>
          </p:nvPr>
        </p:nvSpPr>
        <p:spPr/>
        <p:txBody>
          <a:bodyPr/>
          <a:lstStyle/>
          <a:p>
            <a:fld id="{C8D20329-D98B-4103-9A9E-08FB032CF5BC}" type="slidenum">
              <a:rPr lang="en-US" smtClean="0"/>
              <a:t>21</a:t>
            </a:fld>
            <a:endParaRPr lang="en-US"/>
          </a:p>
        </p:txBody>
      </p:sp>
    </p:spTree>
    <p:extLst>
      <p:ext uri="{BB962C8B-B14F-4D97-AF65-F5344CB8AC3E}">
        <p14:creationId xmlns:p14="http://schemas.microsoft.com/office/powerpoint/2010/main" val="23795919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third tip</a:t>
            </a:r>
            <a:r>
              <a:rPr lang="en-US" baseline="0" dirty="0" smtClean="0"/>
              <a:t> for writing concisely is “Show, don’t say.”  Have you ever heard the expression, “A picture is worth a thousand words”?  It would be equally true to say that “A picture, an illustration, a table, a graph or a diagram are each worth a thousand words.  </a:t>
            </a:r>
          </a:p>
          <a:p>
            <a:endParaRPr lang="en-US" baseline="0" dirty="0" smtClean="0"/>
          </a:p>
          <a:p>
            <a:r>
              <a:rPr lang="en-US" baseline="0" dirty="0" smtClean="0"/>
              <a:t>Some things are very difficult to describe in words but much easier to show in a picture or a table.</a:t>
            </a:r>
          </a:p>
          <a:p>
            <a:endParaRPr lang="en-US" baseline="0" dirty="0" smtClean="0"/>
          </a:p>
          <a:p>
            <a:r>
              <a:rPr lang="en-US" baseline="0" dirty="0" smtClean="0"/>
              <a:t>Let’s take a look at this NASA picture of Saturn’s rings.  I could write about Saturn’s Rings in my presentation without the picture.  However, the helps me to shorten my explanation as I can simply point to features of the rings that I would otherwise have to describe using words.</a:t>
            </a:r>
          </a:p>
          <a:p>
            <a:endParaRPr lang="en-US" baseline="0" dirty="0" smtClean="0"/>
          </a:p>
          <a:p>
            <a:endParaRPr lang="en-US" baseline="0" dirty="0" smtClean="0"/>
          </a:p>
          <a:p>
            <a:endParaRPr lang="en-US" baseline="0" dirty="0" smtClean="0"/>
          </a:p>
          <a:p>
            <a:endParaRPr lang="en-US" baseline="0" dirty="0" smtClean="0"/>
          </a:p>
          <a:p>
            <a:r>
              <a:rPr lang="en-US" baseline="0" dirty="0" smtClean="0"/>
              <a:t>Source: http://www.nasa.gov/multimedia/imagegallery/image_feature_834.html</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22</a:t>
            </a:fld>
            <a:endParaRPr lang="en-US"/>
          </a:p>
        </p:txBody>
      </p:sp>
    </p:spTree>
    <p:extLst>
      <p:ext uri="{BB962C8B-B14F-4D97-AF65-F5344CB8AC3E}">
        <p14:creationId xmlns:p14="http://schemas.microsoft.com/office/powerpoint/2010/main" val="29099936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Structuring your sentences to emphasize the </a:t>
            </a:r>
            <a:r>
              <a:rPr lang="en-US" sz="1200" b="1" kern="1200" dirty="0" smtClean="0">
                <a:solidFill>
                  <a:schemeClr val="tx1"/>
                </a:solidFill>
                <a:effectLst/>
                <a:latin typeface="+mn-lt"/>
                <a:ea typeface="+mn-ea"/>
                <a:cs typeface="+mn-cs"/>
              </a:rPr>
              <a:t>WHO</a:t>
            </a:r>
            <a:r>
              <a:rPr lang="en-US" sz="1200" b="1" kern="1200" baseline="0" dirty="0" smtClean="0">
                <a:solidFill>
                  <a:schemeClr val="tx1"/>
                </a:solidFill>
                <a:effectLst/>
                <a:latin typeface="+mn-lt"/>
                <a:ea typeface="+mn-ea"/>
                <a:cs typeface="+mn-cs"/>
              </a:rPr>
              <a:t> or WHAT that DOES </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action, rather than the object, helps you write short sentences. Look</a:t>
            </a:r>
            <a:r>
              <a:rPr lang="en-US" sz="1200" kern="1200" baseline="0" dirty="0" smtClean="0">
                <a:solidFill>
                  <a:schemeClr val="tx1"/>
                </a:solidFill>
                <a:effectLst/>
                <a:latin typeface="+mn-lt"/>
                <a:ea typeface="+mn-ea"/>
                <a:cs typeface="+mn-cs"/>
              </a:rPr>
              <a:t> at the examples on this slide.</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wrote the</a:t>
            </a:r>
            <a:r>
              <a:rPr lang="en-US" sz="1200" kern="1200" baseline="0" dirty="0" smtClean="0">
                <a:solidFill>
                  <a:schemeClr val="tx1"/>
                </a:solidFill>
                <a:effectLst/>
                <a:latin typeface="+mn-lt"/>
                <a:ea typeface="+mn-ea"/>
                <a:cs typeface="+mn-cs"/>
              </a:rPr>
              <a:t> first sentence in</a:t>
            </a:r>
            <a:r>
              <a:rPr lang="en-US" sz="1200" kern="1200" dirty="0" smtClean="0">
                <a:solidFill>
                  <a:schemeClr val="tx1"/>
                </a:solidFill>
                <a:effectLst/>
                <a:latin typeface="+mn-lt"/>
                <a:ea typeface="+mn-ea"/>
                <a:cs typeface="+mn-cs"/>
              </a:rPr>
              <a:t> active voice sentence and</a:t>
            </a:r>
            <a:r>
              <a:rPr lang="en-US" sz="1200" kern="1200" baseline="0" dirty="0" smtClean="0">
                <a:solidFill>
                  <a:schemeClr val="tx1"/>
                </a:solidFill>
                <a:effectLst/>
                <a:latin typeface="+mn-lt"/>
                <a:ea typeface="+mn-ea"/>
                <a:cs typeface="+mn-cs"/>
              </a:rPr>
              <a:t> it</a:t>
            </a:r>
            <a:r>
              <a:rPr lang="en-US" sz="1200" kern="1200" dirty="0" smtClean="0">
                <a:solidFill>
                  <a:schemeClr val="tx1"/>
                </a:solidFill>
                <a:effectLst/>
                <a:latin typeface="+mn-lt"/>
                <a:ea typeface="+mn-ea"/>
                <a:cs typeface="+mn-cs"/>
              </a:rPr>
              <a:t> has</a:t>
            </a:r>
            <a:r>
              <a:rPr lang="en-US" sz="1200" kern="1200" baseline="0" dirty="0" smtClean="0">
                <a:solidFill>
                  <a:schemeClr val="tx1"/>
                </a:solidFill>
                <a:effectLst/>
                <a:latin typeface="+mn-lt"/>
                <a:ea typeface="+mn-ea"/>
                <a:cs typeface="+mn-cs"/>
              </a:rPr>
              <a:t> seven</a:t>
            </a:r>
            <a:r>
              <a:rPr lang="en-US" sz="1200" kern="1200" dirty="0" smtClean="0">
                <a:solidFill>
                  <a:schemeClr val="tx1"/>
                </a:solidFill>
                <a:effectLst/>
                <a:latin typeface="+mn-lt"/>
                <a:ea typeface="+mn-ea"/>
                <a:cs typeface="+mn-cs"/>
              </a:rPr>
              <a:t> words.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By </a:t>
            </a:r>
            <a:r>
              <a:rPr lang="en-US" sz="1200" kern="1200" smtClean="0">
                <a:solidFill>
                  <a:schemeClr val="tx1"/>
                </a:solidFill>
                <a:effectLst/>
                <a:latin typeface="+mn-lt"/>
                <a:ea typeface="+mn-ea"/>
                <a:cs typeface="+mn-cs"/>
              </a:rPr>
              <a:t>contrast, the</a:t>
            </a:r>
            <a:r>
              <a:rPr lang="en-US" sz="1200" kern="1200" baseline="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second sentence is in</a:t>
            </a:r>
            <a:r>
              <a:rPr lang="en-US" sz="1200" kern="1200" dirty="0" smtClean="0">
                <a:solidFill>
                  <a:schemeClr val="tx1"/>
                </a:solidFill>
                <a:effectLst/>
                <a:latin typeface="+mn-lt"/>
                <a:ea typeface="+mn-ea"/>
                <a:cs typeface="+mn-cs"/>
              </a:rPr>
              <a:t> the passive voice</a:t>
            </a:r>
            <a:r>
              <a:rPr lang="en-US" sz="1200" kern="1200" baseline="0" dirty="0" smtClean="0">
                <a:solidFill>
                  <a:schemeClr val="tx1"/>
                </a:solidFill>
                <a:effectLst/>
                <a:latin typeface="+mn-lt"/>
                <a:ea typeface="+mn-ea"/>
                <a:cs typeface="+mn-cs"/>
              </a:rPr>
              <a:t> sentence has nine words.  </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23</a:t>
            </a:fld>
            <a:endParaRPr lang="en-US"/>
          </a:p>
        </p:txBody>
      </p:sp>
    </p:spTree>
    <p:extLst>
      <p:ext uri="{BB962C8B-B14F-4D97-AF65-F5344CB8AC3E}">
        <p14:creationId xmlns:p14="http://schemas.microsoft.com/office/powerpoint/2010/main" val="13307335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Paraphrase the information</a:t>
            </a:r>
            <a:r>
              <a:rPr lang="en-US" baseline="0" dirty="0" smtClean="0"/>
              <a:t> on this slide.</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24</a:t>
            </a:fld>
            <a:endParaRPr lang="en-US"/>
          </a:p>
        </p:txBody>
      </p:sp>
    </p:spTree>
    <p:extLst>
      <p:ext uri="{BB962C8B-B14F-4D97-AF65-F5344CB8AC3E}">
        <p14:creationId xmlns:p14="http://schemas.microsoft.com/office/powerpoint/2010/main" val="348337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The first thing to consider when writing a presentation is your audience.  Who will be reading or listening to your presentation?  Is your audience other students your age, your teacher or scientists?  </a:t>
            </a:r>
          </a:p>
          <a:p>
            <a:pPr defTabSz="933237">
              <a:defRPr/>
            </a:pPr>
            <a:endParaRPr lang="en-US" dirty="0"/>
          </a:p>
          <a:p>
            <a:pPr defTabSz="933237">
              <a:defRPr/>
            </a:pPr>
            <a:r>
              <a:rPr lang="en-US" dirty="0"/>
              <a:t>One type of presentation is informal.  Informal presentations generally do not require a lot of preparation time or practice.  Often, an informal presentation might be made using just a brief outline or even without notes.  The presenter usually speaks for only a brief period of time and their main goal is to explain their point clearly and quickly.   Here are some examples of informal presentations:  explaining to your class how you did a homework problem, telling your friends about your summer vacation trip, reading a short article and telling your classmates what it was about.  An informal presentation will use </a:t>
            </a:r>
            <a:r>
              <a:rPr lang="en-US" dirty="0" smtClean="0"/>
              <a:t>no </a:t>
            </a:r>
            <a:r>
              <a:rPr lang="en-US" dirty="0"/>
              <a:t>or very few visual aids (such as pictures, posters or power point presentations). You might conduct an informal presentation for a group of friends, your parents or your teacher.  </a:t>
            </a:r>
          </a:p>
          <a:p>
            <a:pPr defTabSz="933237">
              <a:defRPr/>
            </a:pPr>
            <a:endParaRPr lang="en-US" dirty="0"/>
          </a:p>
          <a:p>
            <a:pPr defTabSz="933237">
              <a:defRPr/>
            </a:pPr>
            <a:r>
              <a:rPr lang="en-US" dirty="0"/>
              <a:t>Other presentations are professional.  Another word for professional is formal.  A professional presentation should sound just like it was written by an expert.  Professional presentations usually involve a large amount of preparation, sometimes involving several weeks of effort.  Formal presentations tend to be longer and have good flow.  If a formal presentation is presented more than once, each time will sound almost the same as the others,  Professional presentations usually involve rehearsals.  Presenters try to include good academic vocabulary words on their topic.  During rehearsals, the presentation is refined to improve flow and clarity.  In a professional presentation, your audience might be comprised of mostly adults and even people you don’t know very well. There are often formal </a:t>
            </a:r>
            <a:r>
              <a:rPr lang="en-US" dirty="0" smtClean="0"/>
              <a:t>PowerPoint </a:t>
            </a:r>
            <a:r>
              <a:rPr lang="en-US" dirty="0"/>
              <a:t>presentations or other visual aids such as poster boards.  Presenters will often dress in very nice clothing or uniforms.</a:t>
            </a:r>
          </a:p>
        </p:txBody>
      </p:sp>
      <p:sp>
        <p:nvSpPr>
          <p:cNvPr id="4" name="Slide Number Placeholder 3"/>
          <p:cNvSpPr>
            <a:spLocks noGrp="1"/>
          </p:cNvSpPr>
          <p:nvPr>
            <p:ph type="sldNum" sz="quarter" idx="10"/>
          </p:nvPr>
        </p:nvSpPr>
        <p:spPr/>
        <p:txBody>
          <a:bodyPr/>
          <a:lstStyle/>
          <a:p>
            <a:fld id="{C8D20329-D98B-4103-9A9E-08FB032CF5BC}" type="slidenum">
              <a:rPr lang="en-US" smtClean="0"/>
              <a:t>3</a:t>
            </a:fld>
            <a:endParaRPr lang="en-US"/>
          </a:p>
        </p:txBody>
      </p:sp>
    </p:spTree>
    <p:extLst>
      <p:ext uri="{BB962C8B-B14F-4D97-AF65-F5344CB8AC3E}">
        <p14:creationId xmlns:p14="http://schemas.microsoft.com/office/powerpoint/2010/main" val="3803144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STOP HERE.  (Let your students ponder these questions.  Allow them to talk to each other to answer the questions.  If they have difficulty, guide them to the answers below.  Provide hints and scaffolding as necessary.)</a:t>
            </a:r>
          </a:p>
          <a:p>
            <a:endParaRPr lang="en-US" dirty="0"/>
          </a:p>
          <a:p>
            <a:r>
              <a:rPr lang="en-US" dirty="0"/>
              <a:t>In the case of your Mars Rover presentation, your audience will be comprised of real scientists.  </a:t>
            </a:r>
          </a:p>
          <a:p>
            <a:endParaRPr lang="en-US" dirty="0"/>
          </a:p>
          <a:p>
            <a:r>
              <a:rPr lang="en-US" dirty="0"/>
              <a:t>For this type of audience, your presentation should be PROFESSIONAL. </a:t>
            </a:r>
          </a:p>
          <a:p>
            <a:endParaRPr lang="en-US" dirty="0"/>
          </a:p>
          <a:p>
            <a:r>
              <a:rPr lang="en-US" dirty="0"/>
              <a:t>Why?  You want the scientists you talk to be impressed by your knowledge of Mars.  You want to look and sound just like a professional scientist or astronaut when you give your presentation.   You will want to rehearse your material so that you know it well and can answer the questions posed by anyone who listens to your presentation.  Let’s now learn about how you can achieve this.</a:t>
            </a:r>
            <a:endParaRPr lang="en-US"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4</a:t>
            </a:fld>
            <a:endParaRPr lang="en-US"/>
          </a:p>
        </p:txBody>
      </p:sp>
    </p:spTree>
    <p:extLst>
      <p:ext uri="{BB962C8B-B14F-4D97-AF65-F5344CB8AC3E}">
        <p14:creationId xmlns:p14="http://schemas.microsoft.com/office/powerpoint/2010/main" val="1201909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smtClean="0"/>
              <a:t>Here</a:t>
            </a:r>
            <a:r>
              <a:rPr lang="en-US" baseline="0" dirty="0" smtClean="0"/>
              <a:t> are some things you should do in order to create a professional presentation.</a:t>
            </a:r>
            <a:endParaRPr lang="en-US" dirty="0" smtClean="0"/>
          </a:p>
          <a:p>
            <a:pPr defTabSz="933237">
              <a:defRPr/>
            </a:pPr>
            <a:endParaRPr lang="en-US" dirty="0" smtClean="0"/>
          </a:p>
          <a:p>
            <a:pPr defTabSz="933237">
              <a:defRPr/>
            </a:pPr>
            <a:r>
              <a:rPr lang="en-US" dirty="0" smtClean="0"/>
              <a:t>First,</a:t>
            </a:r>
            <a:r>
              <a:rPr lang="en-US" baseline="0" dirty="0" smtClean="0"/>
              <a:t> i</a:t>
            </a:r>
            <a:r>
              <a:rPr lang="en-US" dirty="0" smtClean="0"/>
              <a:t>n a professional presentation, </a:t>
            </a:r>
            <a:r>
              <a:rPr lang="en-US" dirty="0"/>
              <a:t>you should use academic language.  Academic language are those words that you tend to hear at school, but are not the words you usually use when you talk to your friends.  Academic words include the kinds of words we have been studying in Mars Rover, words like calculate, represent, revolution and geology.  By using academic language, you are showing your audience that you know your subject well.</a:t>
            </a:r>
          </a:p>
          <a:p>
            <a:pPr defTabSz="933237">
              <a:defRPr/>
            </a:pPr>
            <a:endParaRPr lang="en-US" dirty="0"/>
          </a:p>
          <a:p>
            <a:pPr defTabSz="933237">
              <a:defRPr/>
            </a:pPr>
            <a:r>
              <a:rPr lang="en-US" dirty="0"/>
              <a:t>In professional writing, you should also avoid using contractions.  For example, instead of writing don’t, write “do not”.  </a:t>
            </a:r>
          </a:p>
          <a:p>
            <a:pPr defTabSz="933237">
              <a:defRPr/>
            </a:pPr>
            <a:endParaRPr lang="en-US" dirty="0"/>
          </a:p>
          <a:p>
            <a:pPr defTabSz="933237">
              <a:defRPr/>
            </a:pPr>
            <a:r>
              <a:rPr lang="en-US" dirty="0"/>
              <a:t>Another consideration </a:t>
            </a:r>
            <a:r>
              <a:rPr lang="en-US" dirty="0" smtClean="0"/>
              <a:t>in </a:t>
            </a:r>
            <a:r>
              <a:rPr lang="en-US" dirty="0"/>
              <a:t>a professional presentation is to use complete sentences and good grammar.  Remember, you want to impress your audience with your knowledge of Mars and of how your Mars Rover will successfully carry out its mission.  Grown-ups, such as the scientists who will be listening to your presentation will be more impressed if you take the time to craft well-written sentences with proper grammar.</a:t>
            </a:r>
          </a:p>
          <a:p>
            <a:pPr defTabSz="933237">
              <a:defRPr/>
            </a:pPr>
            <a:endParaRPr lang="en-US" dirty="0"/>
          </a:p>
          <a:p>
            <a:pPr defTabSz="933237">
              <a:defRPr/>
            </a:pPr>
            <a:r>
              <a:rPr lang="en-US" dirty="0"/>
              <a:t>You should also make certain that any facts you state about your mission are correct.  The scientists who will be judging your Mars Rover project are experts in the field of astronomy.  If you state something incorrectly, they will know.  It could be very embarrassing for your team to have to admit you made an error in front of the scientists who have come to see you.</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5</a:t>
            </a:fld>
            <a:endParaRPr lang="en-US"/>
          </a:p>
        </p:txBody>
      </p:sp>
    </p:spTree>
    <p:extLst>
      <p:ext uri="{BB962C8B-B14F-4D97-AF65-F5344CB8AC3E}">
        <p14:creationId xmlns:p14="http://schemas.microsoft.com/office/powerpoint/2010/main" val="2631585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 the Mars Rover rules</a:t>
            </a:r>
            <a:r>
              <a:rPr lang="en-US" baseline="0" dirty="0" smtClean="0"/>
              <a:t> state that every member of your team needs to be involved in your presentation.  There are many different ways in which you can make your Mars Rover presentation.  You will need to decide on how you might effectively present your mission.  Here are just a few ideas:</a:t>
            </a:r>
          </a:p>
          <a:p>
            <a:endParaRPr lang="en-US" baseline="0" dirty="0" smtClean="0"/>
          </a:p>
          <a:p>
            <a:r>
              <a:rPr lang="en-US" b="1" baseline="0" dirty="0" smtClean="0"/>
              <a:t>An oral presentation</a:t>
            </a:r>
            <a:r>
              <a:rPr lang="en-US" baseline="0" dirty="0" smtClean="0"/>
              <a:t>:  In this style, your team writes a summary of your Mars Rover project.  Once completed, each person is assigned a section or a few paragraphs to read.  </a:t>
            </a:r>
          </a:p>
          <a:p>
            <a:endParaRPr lang="en-US" baseline="0" dirty="0" smtClean="0"/>
          </a:p>
          <a:p>
            <a:r>
              <a:rPr lang="en-US" b="1" baseline="0" dirty="0" smtClean="0"/>
              <a:t>A play or skit:  </a:t>
            </a:r>
            <a:r>
              <a:rPr lang="en-US" baseline="0" dirty="0" smtClean="0"/>
              <a:t>Here a dialogue is written in which several characters discuss your Mars Rover mission.  You might consider pretending to be NASA scientists and to wear lab coats.  </a:t>
            </a:r>
          </a:p>
          <a:p>
            <a:endParaRPr lang="en-US" baseline="0" dirty="0" smtClean="0"/>
          </a:p>
          <a:p>
            <a:r>
              <a:rPr lang="en-US" b="1" baseline="0" dirty="0" smtClean="0"/>
              <a:t>A PowerPoint Presentation: </a:t>
            </a:r>
            <a:r>
              <a:rPr lang="en-US" b="0" baseline="0" dirty="0" smtClean="0"/>
              <a:t> You are looking at a PowerPoint presentation right now.  You can create one for your Mars Rover project.  Each member of your team could present a number of the slides.</a:t>
            </a:r>
          </a:p>
          <a:p>
            <a:endParaRPr lang="en-US" b="0" baseline="0" dirty="0" smtClean="0"/>
          </a:p>
          <a:p>
            <a:r>
              <a:rPr lang="en-US" b="1" baseline="0" dirty="0" smtClean="0"/>
              <a:t>A Newscast:  </a:t>
            </a:r>
            <a:r>
              <a:rPr lang="en-US" b="0" baseline="0" dirty="0" smtClean="0"/>
              <a:t>You could also create a newscast.  You could have part of your team be reporters and part of your team be NASA scientists.  Your “reporters” would the ask questions of your “scientists” who would then explain the details of your Mars Rover Mission. </a:t>
            </a:r>
            <a:endParaRPr lang="en-US" b="1"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6</a:t>
            </a:fld>
            <a:endParaRPr lang="en-US"/>
          </a:p>
        </p:txBody>
      </p:sp>
    </p:spTree>
    <p:extLst>
      <p:ext uri="{BB962C8B-B14F-4D97-AF65-F5344CB8AC3E}">
        <p14:creationId xmlns:p14="http://schemas.microsoft.com/office/powerpoint/2010/main" val="1750303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STOP HERE.  (Allow each team to discuss the questions on this slide.  Guide their conversations by probing with the following additional questions.)</a:t>
            </a:r>
          </a:p>
          <a:p>
            <a:endParaRPr lang="en-US" dirty="0"/>
          </a:p>
          <a:p>
            <a:pPr marL="174982" indent="-174982">
              <a:buFont typeface="Arial" pitchFamily="34" charset="0"/>
              <a:buChar char="•"/>
            </a:pPr>
            <a:r>
              <a:rPr lang="en-US" dirty="0" smtClean="0"/>
              <a:t>How</a:t>
            </a:r>
            <a:r>
              <a:rPr lang="en-US" baseline="0" dirty="0" smtClean="0"/>
              <a:t> can you best communicate your mission to the people who will attend the Mars Rover Celebration?</a:t>
            </a:r>
          </a:p>
          <a:p>
            <a:pPr marL="174982" indent="-174982">
              <a:buFont typeface="Arial" pitchFamily="34" charset="0"/>
              <a:buChar char="•"/>
            </a:pPr>
            <a:endParaRPr lang="en-US" baseline="0" dirty="0" smtClean="0"/>
          </a:p>
          <a:p>
            <a:pPr marL="174982" indent="-174982">
              <a:buFont typeface="Arial" pitchFamily="34" charset="0"/>
              <a:buChar char="•"/>
            </a:pPr>
            <a:r>
              <a:rPr lang="en-US" baseline="0" dirty="0" smtClean="0"/>
              <a:t>Can you make everything you want to say fit into 5 minutes if you choose “ …X….”?  </a:t>
            </a:r>
            <a:endParaRPr lang="en-US"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7</a:t>
            </a:fld>
            <a:endParaRPr lang="en-US"/>
          </a:p>
        </p:txBody>
      </p:sp>
    </p:spTree>
    <p:extLst>
      <p:ext uri="{BB962C8B-B14F-4D97-AF65-F5344CB8AC3E}">
        <p14:creationId xmlns:p14="http://schemas.microsoft.com/office/powerpoint/2010/main" val="1201909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 choose </a:t>
            </a:r>
            <a:r>
              <a:rPr lang="en-US" baseline="0" dirty="0" smtClean="0"/>
              <a:t>your format, you have several other decisions to make…</a:t>
            </a:r>
          </a:p>
          <a:p>
            <a:endParaRPr lang="en-US" baseline="0" dirty="0" smtClean="0"/>
          </a:p>
          <a:p>
            <a:r>
              <a:rPr lang="en-US" baseline="0" dirty="0" smtClean="0"/>
              <a:t>What will be the title of your skit?</a:t>
            </a:r>
          </a:p>
          <a:p>
            <a:endParaRPr lang="en-US" baseline="0" dirty="0" smtClean="0"/>
          </a:p>
          <a:p>
            <a:r>
              <a:rPr lang="en-US" baseline="0" dirty="0" smtClean="0"/>
              <a:t>Do you need any props?  Props would be any objects you will use during your skit.  It might include anything from a lab coat to a glass of water to your Mars rover prototype.  If you need props, you will need to decide who on your team will be responsible for obtaining it. </a:t>
            </a:r>
          </a:p>
          <a:p>
            <a:endParaRPr lang="en-US" baseline="0" dirty="0" smtClean="0"/>
          </a:p>
          <a:p>
            <a:r>
              <a:rPr lang="en-US" baseline="0" dirty="0" smtClean="0"/>
              <a:t>The next thing to consider is your backdrop or setting.  The backdrop is a drawing of the “place” where your skit takes place.  If you are doing a newscast, your backdrop would be a TV studio.  If your skit is a conversation between astronauts, your backdrop might show the NASA insignia or may have a rocket on a launch pad.  It is not necessary for you to have a backdrop for your skit.  If you choose to have one, check with your teacher to see if the school has craft paper and paints you can use to create your setting.</a:t>
            </a:r>
          </a:p>
          <a:p>
            <a:endParaRPr lang="en-US" baseline="0" dirty="0" smtClean="0"/>
          </a:p>
          <a:p>
            <a:r>
              <a:rPr lang="en-US" baseline="0" dirty="0" smtClean="0"/>
              <a:t>Next, you will need to assign a role in the presentation to each team member.  Be creative in giving each team member an active part of your skit.  Will each team member use their own name?  Will each team member have a special career?  Is there a robot, alien or some other unique character in your presentation?  If so, which team member will play that role?  You will need to decide how to resolve these problems, such as “What to do if everyone in your group wants the same role in your skit?”</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8</a:t>
            </a:fld>
            <a:endParaRPr lang="en-US"/>
          </a:p>
        </p:txBody>
      </p:sp>
    </p:spTree>
    <p:extLst>
      <p:ext uri="{BB962C8B-B14F-4D97-AF65-F5344CB8AC3E}">
        <p14:creationId xmlns:p14="http://schemas.microsoft.com/office/powerpoint/2010/main" val="1841939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This</a:t>
            </a:r>
            <a:r>
              <a:rPr lang="en-US" baseline="0" dirty="0" smtClean="0"/>
              <a:t> is the next stopping  point.  Have your students work on this section of their Science Notebooks.  Monitor the groups as they work and provide support as needed.</a:t>
            </a:r>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9</a:t>
            </a:fld>
            <a:endParaRPr lang="en-US"/>
          </a:p>
        </p:txBody>
      </p:sp>
    </p:spTree>
    <p:extLst>
      <p:ext uri="{BB962C8B-B14F-4D97-AF65-F5344CB8AC3E}">
        <p14:creationId xmlns:p14="http://schemas.microsoft.com/office/powerpoint/2010/main" val="4045596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5165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80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610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6001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3425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4803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2604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1116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3077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963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0970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F7D23-7916-4130-A80B-71AA7DF0E32A}" type="datetimeFigureOut">
              <a:rPr lang="en-US" smtClean="0">
                <a:solidFill>
                  <a:prstClr val="black">
                    <a:tint val="75000"/>
                  </a:prstClr>
                </a:solidFill>
              </a:rPr>
              <a:pPr/>
              <a:t>6/26/2013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36089064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Mars Rover Celebration</a:t>
            </a:r>
            <a:endParaRPr lang="en-US" dirty="0"/>
          </a:p>
        </p:txBody>
      </p:sp>
      <p:sp>
        <p:nvSpPr>
          <p:cNvPr id="3" name="Subtitle 2"/>
          <p:cNvSpPr>
            <a:spLocks noGrp="1"/>
          </p:cNvSpPr>
          <p:nvPr>
            <p:ph type="subTitle" idx="1"/>
          </p:nvPr>
        </p:nvSpPr>
        <p:spPr/>
        <p:txBody>
          <a:bodyPr/>
          <a:lstStyle/>
          <a:p>
            <a:r>
              <a:rPr lang="en-US" dirty="0" smtClean="0"/>
              <a:t>Lesson 14</a:t>
            </a:r>
          </a:p>
          <a:p>
            <a:r>
              <a:rPr lang="en-US" dirty="0" smtClean="0"/>
              <a:t>Writing your Mars Rover Presentation (Skit)</a:t>
            </a:r>
            <a:endParaRPr lang="en-US" dirty="0"/>
          </a:p>
        </p:txBody>
      </p:sp>
    </p:spTree>
    <p:extLst>
      <p:ext uri="{BB962C8B-B14F-4D97-AF65-F5344CB8AC3E}">
        <p14:creationId xmlns:p14="http://schemas.microsoft.com/office/powerpoint/2010/main" val="3294194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Develop an Outline</a:t>
            </a:r>
            <a:endParaRPr lang="en-US" dirty="0"/>
          </a:p>
        </p:txBody>
      </p:sp>
      <p:sp>
        <p:nvSpPr>
          <p:cNvPr id="3" name="Content Placeholder 2"/>
          <p:cNvSpPr>
            <a:spLocks noGrp="1"/>
          </p:cNvSpPr>
          <p:nvPr>
            <p:ph idx="1"/>
          </p:nvPr>
        </p:nvSpPr>
        <p:spPr/>
        <p:txBody>
          <a:bodyPr/>
          <a:lstStyle/>
          <a:p>
            <a:pPr marL="0" indent="0">
              <a:buNone/>
            </a:pPr>
            <a:r>
              <a:rPr lang="en-US" dirty="0" smtClean="0"/>
              <a:t>An outline helps to organize your ideas.  It helps to ensure…</a:t>
            </a:r>
          </a:p>
          <a:p>
            <a:r>
              <a:rPr lang="en-US" dirty="0" smtClean="0"/>
              <a:t>You have all the required parts of your presentation</a:t>
            </a:r>
          </a:p>
          <a:p>
            <a:r>
              <a:rPr lang="en-US" dirty="0" smtClean="0"/>
              <a:t>You have made the points you wanted to make</a:t>
            </a:r>
          </a:p>
        </p:txBody>
      </p:sp>
    </p:spTree>
    <p:extLst>
      <p:ext uri="{BB962C8B-B14F-4D97-AF65-F5344CB8AC3E}">
        <p14:creationId xmlns:p14="http://schemas.microsoft.com/office/powerpoint/2010/main" val="22384875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1600" y="609600"/>
            <a:ext cx="3733800" cy="5516563"/>
          </a:xfrm>
        </p:spPr>
        <p:txBody>
          <a:bodyPr/>
          <a:lstStyle/>
          <a:p>
            <a:pPr marL="0" indent="0">
              <a:buNone/>
            </a:pPr>
            <a:r>
              <a:rPr lang="en-US" dirty="0" smtClean="0"/>
              <a:t>In your Science Notebook, you will find an outline.  You should make your outline on your own paper as your outline may need to be a little different the outline shown here.</a:t>
            </a: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214313"/>
            <a:ext cx="4981575" cy="642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6889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143000"/>
            <a:ext cx="719137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7560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Work on your outline.</a:t>
            </a:r>
          </a:p>
          <a:p>
            <a:endParaRPr lang="en-US" dirty="0"/>
          </a:p>
          <a:p>
            <a:r>
              <a:rPr lang="en-US" dirty="0" smtClean="0"/>
              <a:t>Use your Mars Rover Guide Manual to make certain your presentation covers all aspects of your mission.</a:t>
            </a:r>
            <a:endParaRPr lang="en-US" dirty="0"/>
          </a:p>
        </p:txBody>
      </p:sp>
    </p:spTree>
    <p:extLst>
      <p:ext uri="{BB962C8B-B14F-4D97-AF65-F5344CB8AC3E}">
        <p14:creationId xmlns:p14="http://schemas.microsoft.com/office/powerpoint/2010/main" val="14863273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Write a First Draft</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741" y="2438400"/>
            <a:ext cx="8370118" cy="36627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508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Write a First Draft</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042" y="1119188"/>
            <a:ext cx="7839957" cy="5633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981200" y="1295400"/>
            <a:ext cx="1981200" cy="54569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1625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Take your idea and your outline and write a first draft of your presentation.</a:t>
            </a:r>
            <a:endParaRPr lang="en-US" dirty="0"/>
          </a:p>
        </p:txBody>
      </p:sp>
    </p:spTree>
    <p:extLst>
      <p:ext uri="{BB962C8B-B14F-4D97-AF65-F5344CB8AC3E}">
        <p14:creationId xmlns:p14="http://schemas.microsoft.com/office/powerpoint/2010/main" val="6668869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Refine your work</a:t>
            </a:r>
            <a:endParaRPr lang="en-US" dirty="0"/>
          </a:p>
        </p:txBody>
      </p:sp>
      <p:sp>
        <p:nvSpPr>
          <p:cNvPr id="3" name="Content Placeholder 2"/>
          <p:cNvSpPr>
            <a:spLocks noGrp="1"/>
          </p:cNvSpPr>
          <p:nvPr>
            <p:ph idx="1"/>
          </p:nvPr>
        </p:nvSpPr>
        <p:spPr/>
        <p:txBody>
          <a:bodyPr>
            <a:normAutofit/>
          </a:bodyPr>
          <a:lstStyle/>
          <a:p>
            <a:r>
              <a:rPr lang="en-US" sz="4000" dirty="0" smtClean="0"/>
              <a:t>Rehearse your presentation</a:t>
            </a:r>
          </a:p>
          <a:p>
            <a:pPr lvl="1"/>
            <a:r>
              <a:rPr lang="en-US" dirty="0" smtClean="0"/>
              <a:t>Does everything make sense?</a:t>
            </a:r>
          </a:p>
          <a:p>
            <a:pPr lvl="1"/>
            <a:endParaRPr lang="en-US" dirty="0" smtClean="0"/>
          </a:p>
          <a:p>
            <a:pPr lvl="1"/>
            <a:r>
              <a:rPr lang="en-US" dirty="0" smtClean="0"/>
              <a:t>Does the presentation flow?</a:t>
            </a:r>
          </a:p>
          <a:p>
            <a:pPr lvl="1"/>
            <a:endParaRPr lang="en-US" dirty="0" smtClean="0"/>
          </a:p>
          <a:p>
            <a:pPr lvl="1"/>
            <a:r>
              <a:rPr lang="en-US" dirty="0" smtClean="0"/>
              <a:t>Have you covered all your important points?</a:t>
            </a:r>
          </a:p>
          <a:p>
            <a:pPr marL="457200" lvl="1" indent="0">
              <a:buNone/>
            </a:pPr>
            <a:endParaRPr lang="en-US" dirty="0" smtClean="0"/>
          </a:p>
        </p:txBody>
      </p:sp>
    </p:spTree>
    <p:extLst>
      <p:ext uri="{BB962C8B-B14F-4D97-AF65-F5344CB8AC3E}">
        <p14:creationId xmlns:p14="http://schemas.microsoft.com/office/powerpoint/2010/main" val="21097483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Refine your Work</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042" y="1119188"/>
            <a:ext cx="7839957" cy="5633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209800" y="1676400"/>
            <a:ext cx="1524000" cy="914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581400" y="2438400"/>
            <a:ext cx="1524000" cy="914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81400" y="3200399"/>
            <a:ext cx="1524000" cy="73536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029200" y="3810000"/>
            <a:ext cx="1600200" cy="12192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581400" y="4876800"/>
            <a:ext cx="1524000" cy="914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209800" y="5638800"/>
            <a:ext cx="1524000" cy="762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2537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Refine your work </a:t>
            </a:r>
            <a:r>
              <a:rPr lang="en-US" sz="2000" dirty="0" smtClean="0"/>
              <a:t>(</a:t>
            </a:r>
            <a:r>
              <a:rPr lang="en-US" sz="2000" dirty="0" err="1" smtClean="0"/>
              <a:t>Con’t</a:t>
            </a:r>
            <a:r>
              <a:rPr lang="en-US" sz="2000"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Re-write sections that are unclear</a:t>
            </a:r>
          </a:p>
          <a:p>
            <a:endParaRPr lang="en-US" dirty="0"/>
          </a:p>
          <a:p>
            <a:r>
              <a:rPr lang="en-US" dirty="0" smtClean="0"/>
              <a:t>Rehearse the new version</a:t>
            </a:r>
          </a:p>
          <a:p>
            <a:endParaRPr lang="en-US" dirty="0"/>
          </a:p>
          <a:p>
            <a:r>
              <a:rPr lang="en-US" dirty="0" smtClean="0"/>
              <a:t>Listen to feedback and further refine your presentation as necessary</a:t>
            </a:r>
          </a:p>
          <a:p>
            <a:endParaRPr lang="en-US" dirty="0" smtClean="0"/>
          </a:p>
          <a:p>
            <a:pPr marL="342900" lvl="1" indent="-342900">
              <a:buFont typeface="Arial" pitchFamily="34" charset="0"/>
              <a:buChar char="•"/>
            </a:pPr>
            <a:r>
              <a:rPr lang="en-US" sz="3200" dirty="0"/>
              <a:t>Are you within your time limit?  If not, how can you be more concise?</a:t>
            </a:r>
          </a:p>
          <a:p>
            <a:endParaRPr lang="en-US" dirty="0"/>
          </a:p>
        </p:txBody>
      </p:sp>
    </p:spTree>
    <p:extLst>
      <p:ext uri="{BB962C8B-B14F-4D97-AF65-F5344CB8AC3E}">
        <p14:creationId xmlns:p14="http://schemas.microsoft.com/office/powerpoint/2010/main" val="1837957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Writing a Presentation</a:t>
            </a:r>
            <a:endParaRPr lang="en-US" dirty="0"/>
          </a:p>
        </p:txBody>
      </p:sp>
      <p:sp>
        <p:nvSpPr>
          <p:cNvPr id="3" name="Content Placeholder 2"/>
          <p:cNvSpPr>
            <a:spLocks noGrp="1"/>
          </p:cNvSpPr>
          <p:nvPr>
            <p:ph idx="1"/>
          </p:nvPr>
        </p:nvSpPr>
        <p:spPr/>
        <p:txBody>
          <a:bodyPr>
            <a:normAutofit/>
          </a:bodyPr>
          <a:lstStyle/>
          <a:p>
            <a:pPr marL="971550" lvl="1" indent="-514350">
              <a:buFont typeface="+mj-lt"/>
              <a:buAutoNum type="arabicPeriod"/>
            </a:pPr>
            <a:r>
              <a:rPr lang="en-US" sz="3600" dirty="0" smtClean="0"/>
              <a:t>Determine your Audience</a:t>
            </a:r>
            <a:endParaRPr lang="en-US" sz="3600" dirty="0"/>
          </a:p>
          <a:p>
            <a:pPr marL="971550" lvl="1" indent="-514350">
              <a:buFont typeface="+mj-lt"/>
              <a:buAutoNum type="arabicPeriod"/>
            </a:pPr>
            <a:r>
              <a:rPr lang="en-US" sz="3600" dirty="0" smtClean="0"/>
              <a:t>Decide on a Format</a:t>
            </a:r>
            <a:endParaRPr lang="en-US" sz="3600" dirty="0"/>
          </a:p>
          <a:p>
            <a:pPr marL="971550" lvl="1" indent="-514350">
              <a:buFont typeface="+mj-lt"/>
              <a:buAutoNum type="arabicPeriod"/>
            </a:pPr>
            <a:r>
              <a:rPr lang="en-US" sz="3600" dirty="0" smtClean="0"/>
              <a:t>Develop an Outline</a:t>
            </a:r>
            <a:endParaRPr lang="en-US" sz="3600" dirty="0"/>
          </a:p>
          <a:p>
            <a:pPr marL="971550" lvl="1" indent="-514350">
              <a:buFont typeface="+mj-lt"/>
              <a:buAutoNum type="arabicPeriod"/>
            </a:pPr>
            <a:r>
              <a:rPr lang="en-US" sz="3600" dirty="0" smtClean="0"/>
              <a:t>Write a First Draft</a:t>
            </a:r>
            <a:endParaRPr lang="en-US" sz="3600" dirty="0"/>
          </a:p>
          <a:p>
            <a:pPr marL="971550" lvl="1" indent="-514350">
              <a:buFont typeface="+mj-lt"/>
              <a:buAutoNum type="arabicPeriod"/>
            </a:pPr>
            <a:r>
              <a:rPr lang="en-US" sz="3600" dirty="0" smtClean="0"/>
              <a:t>Refine your Work</a:t>
            </a:r>
          </a:p>
          <a:p>
            <a:pPr marL="971550" lvl="1" indent="-514350">
              <a:buFont typeface="+mj-lt"/>
              <a:buAutoNum type="arabicPeriod"/>
            </a:pPr>
            <a:r>
              <a:rPr lang="en-US" sz="3600" dirty="0" smtClean="0"/>
              <a:t>Finalize your Presentation</a:t>
            </a:r>
          </a:p>
        </p:txBody>
      </p:sp>
    </p:spTree>
    <p:extLst>
      <p:ext uri="{BB962C8B-B14F-4D97-AF65-F5344CB8AC3E}">
        <p14:creationId xmlns:p14="http://schemas.microsoft.com/office/powerpoint/2010/main" val="1310109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Be More Concise</a:t>
            </a:r>
            <a:endParaRPr lang="en-US" dirty="0"/>
          </a:p>
        </p:txBody>
      </p:sp>
      <p:sp>
        <p:nvSpPr>
          <p:cNvPr id="3" name="Content Placeholder 2"/>
          <p:cNvSpPr>
            <a:spLocks noGrp="1"/>
          </p:cNvSpPr>
          <p:nvPr>
            <p:ph idx="1"/>
          </p:nvPr>
        </p:nvSpPr>
        <p:spPr>
          <a:xfrm>
            <a:off x="457200" y="1295400"/>
            <a:ext cx="8229600" cy="5410200"/>
          </a:xfrm>
        </p:spPr>
        <p:txBody>
          <a:bodyPr>
            <a:normAutofit fontScale="92500"/>
          </a:bodyPr>
          <a:lstStyle/>
          <a:p>
            <a:r>
              <a:rPr lang="en-US" dirty="0" smtClean="0"/>
              <a:t>TIP # 1:  Stay on Message</a:t>
            </a:r>
          </a:p>
          <a:p>
            <a:endParaRPr lang="en-US" dirty="0"/>
          </a:p>
          <a:p>
            <a:pPr marL="0" indent="0">
              <a:buNone/>
            </a:pPr>
            <a:r>
              <a:rPr lang="en-US" dirty="0" smtClean="0"/>
              <a:t>Once the spacecraft nears Saturn’s rings, we will open the bay doors and turn on the electromagnet.  The electromagnet will attract any nearby rocks that contain iron or nickel but will not those that are made from other metals, materials or ice.  Then, the spacecraft will tow the rock to a different orbit several miles above the rings.  We will then turn off the magnet , aim our cameras at the rock and record what happens. </a:t>
            </a:r>
          </a:p>
          <a:p>
            <a:endParaRPr lang="en-US" dirty="0"/>
          </a:p>
        </p:txBody>
      </p:sp>
      <p:cxnSp>
        <p:nvCxnSpPr>
          <p:cNvPr id="5" name="Straight Connector 4"/>
          <p:cNvCxnSpPr/>
          <p:nvPr/>
        </p:nvCxnSpPr>
        <p:spPr>
          <a:xfrm>
            <a:off x="609600" y="4038600"/>
            <a:ext cx="75438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33400" y="4495800"/>
            <a:ext cx="75438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09600" y="3581400"/>
            <a:ext cx="75438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509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Be More Concise</a:t>
            </a:r>
            <a:endParaRPr lang="en-US" dirty="0"/>
          </a:p>
        </p:txBody>
      </p:sp>
      <p:sp>
        <p:nvSpPr>
          <p:cNvPr id="3" name="Content Placeholder 2"/>
          <p:cNvSpPr>
            <a:spLocks noGrp="1"/>
          </p:cNvSpPr>
          <p:nvPr>
            <p:ph idx="1"/>
          </p:nvPr>
        </p:nvSpPr>
        <p:spPr>
          <a:xfrm>
            <a:off x="228600" y="1143000"/>
            <a:ext cx="8763000" cy="4191000"/>
          </a:xfrm>
        </p:spPr>
        <p:txBody>
          <a:bodyPr/>
          <a:lstStyle/>
          <a:p>
            <a:r>
              <a:rPr lang="en-US" dirty="0" smtClean="0"/>
              <a:t>TIP # 2—Say it Clearly  ONCE</a:t>
            </a:r>
          </a:p>
          <a:p>
            <a:endParaRPr lang="en-US" sz="1000" dirty="0"/>
          </a:p>
          <a:p>
            <a:pPr marL="0" indent="0">
              <a:buNone/>
            </a:pPr>
            <a:r>
              <a:rPr lang="en-US" dirty="0" smtClean="0"/>
              <a:t>It will take the spacecraft about 60 months travel to Saturn.  During the 5 year journey, we will be testing the cameras and the other equipment.  We will test the camera by taking pictures of Mars, Jupiter and any asteroids encountered during the long trip to Saturn.</a:t>
            </a:r>
            <a:endParaRPr lang="en-US" dirty="0"/>
          </a:p>
        </p:txBody>
      </p:sp>
      <p:sp>
        <p:nvSpPr>
          <p:cNvPr id="4" name="Content Placeholder 2"/>
          <p:cNvSpPr txBox="1">
            <a:spLocks/>
          </p:cNvSpPr>
          <p:nvPr/>
        </p:nvSpPr>
        <p:spPr>
          <a:xfrm>
            <a:off x="228600" y="1295400"/>
            <a:ext cx="8763000" cy="3810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pPr marL="0" indent="0">
              <a:buFont typeface="Arial" pitchFamily="34" charset="0"/>
              <a:buNone/>
            </a:pPr>
            <a:r>
              <a:rPr lang="en-US" dirty="0" smtClean="0"/>
              <a:t>It will take the spacecraft about 60 months travel to Saturn.  We will test the cameras by taking pictures of Mars, Jupiter, and asteroids encountered along the way.</a:t>
            </a:r>
            <a:endParaRPr lang="en-US" dirty="0"/>
          </a:p>
        </p:txBody>
      </p:sp>
      <p:cxnSp>
        <p:nvCxnSpPr>
          <p:cNvPr id="5" name="Straight Connector 4"/>
          <p:cNvCxnSpPr/>
          <p:nvPr/>
        </p:nvCxnSpPr>
        <p:spPr>
          <a:xfrm>
            <a:off x="1752600" y="2743200"/>
            <a:ext cx="41148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28600" y="4648200"/>
            <a:ext cx="32766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705600" y="4191000"/>
            <a:ext cx="1804987"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04800" y="3657600"/>
            <a:ext cx="32004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795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0" end="0"/>
                                            </p:txEl>
                                          </p:spTgt>
                                        </p:tgtEl>
                                      </p:cBhvr>
                                    </p:animEffect>
                                    <p:set>
                                      <p:cBhvr>
                                        <p:cTn id="17" dur="1" fill="hold">
                                          <p:stCondLst>
                                            <p:cond delay="499"/>
                                          </p:stCondLst>
                                        </p:cTn>
                                        <p:tgtEl>
                                          <p:spTgt spid="3">
                                            <p:txEl>
                                              <p:pRg st="0" end="0"/>
                                            </p:txEl>
                                          </p:spTgt>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3">
                                            <p:txEl>
                                              <p:pRg st="2" end="2"/>
                                            </p:txEl>
                                          </p:spTgt>
                                        </p:tgtEl>
                                      </p:cBhvr>
                                    </p:animEffect>
                                    <p:set>
                                      <p:cBhvr>
                                        <p:cTn id="20" dur="1" fill="hold">
                                          <p:stCondLst>
                                            <p:cond delay="499"/>
                                          </p:stCondLst>
                                        </p:cTn>
                                        <p:tgtEl>
                                          <p:spTgt spid="3">
                                            <p:txEl>
                                              <p:pRg st="2" end="2"/>
                                            </p:txEl>
                                          </p:spTgt>
                                        </p:tgtEl>
                                        <p:attrNameLst>
                                          <p:attrName>style.visibility</p:attrName>
                                        </p:attrNameLst>
                                      </p:cBhvr>
                                      <p:to>
                                        <p:strVal val="hidden"/>
                                      </p:to>
                                    </p:set>
                                  </p:childTnLst>
                                </p:cTn>
                              </p:par>
                              <p:par>
                                <p:cTn id="21" presetID="10" presetClass="exit" presetSubtype="0" fill="hold" nodeType="with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par>
                                <p:cTn id="24" presetID="10" presetClass="exit" presetSubtype="0" fill="hold" nodeType="withEffect">
                                  <p:stCondLst>
                                    <p:cond delay="0"/>
                                  </p:stCondLst>
                                  <p:childTnLst>
                                    <p:animEffect transition="out" filter="fade">
                                      <p:cBhvr>
                                        <p:cTn id="25" dur="500"/>
                                        <p:tgtEl>
                                          <p:spTgt spid="11"/>
                                        </p:tgtEl>
                                      </p:cBhvr>
                                    </p:animEffect>
                                    <p:set>
                                      <p:cBhvr>
                                        <p:cTn id="26" dur="1" fill="hold">
                                          <p:stCondLst>
                                            <p:cond delay="499"/>
                                          </p:stCondLst>
                                        </p:cTn>
                                        <p:tgtEl>
                                          <p:spTgt spid="11"/>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9"/>
                                        </p:tgtEl>
                                      </p:cBhvr>
                                    </p:animEffect>
                                    <p:set>
                                      <p:cBhvr>
                                        <p:cTn id="29" dur="1" fill="hold">
                                          <p:stCondLst>
                                            <p:cond delay="499"/>
                                          </p:stCondLst>
                                        </p:cTn>
                                        <p:tgtEl>
                                          <p:spTgt spid="9"/>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8"/>
                                        </p:tgtEl>
                                      </p:cBhvr>
                                    </p:animEffect>
                                    <p:set>
                                      <p:cBhvr>
                                        <p:cTn id="32" dur="1" fill="hold">
                                          <p:stCondLst>
                                            <p:cond delay="499"/>
                                          </p:stCondLst>
                                        </p:cTn>
                                        <p:tgtEl>
                                          <p:spTgt spid="8"/>
                                        </p:tgtEl>
                                        <p:attrNameLst>
                                          <p:attrName>style.visibility</p:attrName>
                                        </p:attrNameLst>
                                      </p:cBhvr>
                                      <p:to>
                                        <p:strVal val="hidden"/>
                                      </p:to>
                                    </p:se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Be More Concise</a:t>
            </a:r>
            <a:endParaRPr lang="en-US" dirty="0"/>
          </a:p>
        </p:txBody>
      </p:sp>
      <p:sp>
        <p:nvSpPr>
          <p:cNvPr id="3" name="Content Placeholder 2"/>
          <p:cNvSpPr>
            <a:spLocks noGrp="1"/>
          </p:cNvSpPr>
          <p:nvPr>
            <p:ph idx="1"/>
          </p:nvPr>
        </p:nvSpPr>
        <p:spPr>
          <a:xfrm>
            <a:off x="457200" y="1600200"/>
            <a:ext cx="8229600" cy="4525963"/>
          </a:xfrm>
        </p:spPr>
        <p:txBody>
          <a:bodyPr/>
          <a:lstStyle/>
          <a:p>
            <a:r>
              <a:rPr lang="en-US" dirty="0" smtClean="0"/>
              <a:t>TIP #3—Show, Don’t Say</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590800"/>
            <a:ext cx="6043613" cy="3867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20017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to Be More Concise</a:t>
            </a:r>
            <a:endParaRPr lang="en-US" dirty="0"/>
          </a:p>
        </p:txBody>
      </p:sp>
      <p:sp>
        <p:nvSpPr>
          <p:cNvPr id="3" name="Content Placeholder 2"/>
          <p:cNvSpPr>
            <a:spLocks noGrp="1"/>
          </p:cNvSpPr>
          <p:nvPr>
            <p:ph idx="1"/>
          </p:nvPr>
        </p:nvSpPr>
        <p:spPr/>
        <p:txBody>
          <a:bodyPr/>
          <a:lstStyle/>
          <a:p>
            <a:r>
              <a:rPr lang="en-US" dirty="0" smtClean="0"/>
              <a:t>TIP #4—Write in the Active Voice</a:t>
            </a:r>
          </a:p>
          <a:p>
            <a:pPr marL="0" indent="0">
              <a:buNone/>
            </a:pPr>
            <a:r>
              <a:rPr lang="en-US" dirty="0" smtClean="0">
                <a:solidFill>
                  <a:srgbClr val="92D050"/>
                </a:solidFill>
              </a:rPr>
              <a:t>ACTIVE VOICE</a:t>
            </a:r>
          </a:p>
          <a:p>
            <a:r>
              <a:rPr lang="en-US" dirty="0"/>
              <a:t>The spacecraft delivered the rock to Saturn</a:t>
            </a:r>
            <a:r>
              <a:rPr lang="en-US" dirty="0" smtClean="0"/>
              <a:t>.</a:t>
            </a:r>
          </a:p>
          <a:p>
            <a:endParaRPr lang="en-US" dirty="0" smtClean="0"/>
          </a:p>
          <a:p>
            <a:pPr marL="0" indent="0">
              <a:buNone/>
            </a:pPr>
            <a:r>
              <a:rPr lang="en-US" dirty="0" smtClean="0">
                <a:solidFill>
                  <a:srgbClr val="92D050"/>
                </a:solidFill>
              </a:rPr>
              <a:t>PASSIVE VOICE (avoid)</a:t>
            </a:r>
            <a:endParaRPr lang="en-US" dirty="0">
              <a:solidFill>
                <a:srgbClr val="92D050"/>
              </a:solidFill>
            </a:endParaRPr>
          </a:p>
          <a:p>
            <a:r>
              <a:rPr lang="en-US" dirty="0" smtClean="0"/>
              <a:t>The rock was delivered to Saturn by the spacecraft.</a:t>
            </a:r>
          </a:p>
          <a:p>
            <a:pPr marL="0" indent="0">
              <a:buNone/>
            </a:pPr>
            <a:endParaRPr lang="en-US" dirty="0"/>
          </a:p>
        </p:txBody>
      </p:sp>
    </p:spTree>
    <p:extLst>
      <p:ext uri="{BB962C8B-B14F-4D97-AF65-F5344CB8AC3E}">
        <p14:creationId xmlns:p14="http://schemas.microsoft.com/office/powerpoint/2010/main" val="4046646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6: Finalize your presentation</a:t>
            </a:r>
            <a:endParaRPr lang="en-US" dirty="0"/>
          </a:p>
        </p:txBody>
      </p:sp>
      <p:sp>
        <p:nvSpPr>
          <p:cNvPr id="3" name="Content Placeholder 2"/>
          <p:cNvSpPr>
            <a:spLocks noGrp="1"/>
          </p:cNvSpPr>
          <p:nvPr>
            <p:ph idx="1"/>
          </p:nvPr>
        </p:nvSpPr>
        <p:spPr/>
        <p:txBody>
          <a:bodyPr>
            <a:normAutofit lnSpcReduction="10000"/>
          </a:bodyPr>
          <a:lstStyle/>
          <a:p>
            <a:r>
              <a:rPr lang="en-US" dirty="0" smtClean="0"/>
              <a:t>Neatly write or type the final version of your presentation</a:t>
            </a:r>
          </a:p>
          <a:p>
            <a:endParaRPr lang="en-US" dirty="0"/>
          </a:p>
          <a:p>
            <a:r>
              <a:rPr lang="en-US" dirty="0" smtClean="0"/>
              <a:t>Make copies for each person on your team</a:t>
            </a:r>
          </a:p>
          <a:p>
            <a:endParaRPr lang="en-US" dirty="0"/>
          </a:p>
          <a:p>
            <a:r>
              <a:rPr lang="en-US" dirty="0" smtClean="0"/>
              <a:t>Have each person highlight their speaking part</a:t>
            </a:r>
          </a:p>
          <a:p>
            <a:endParaRPr lang="en-US" dirty="0"/>
          </a:p>
          <a:p>
            <a:r>
              <a:rPr lang="en-US" dirty="0" smtClean="0"/>
              <a:t>Rehearse, rehearse, rehearse</a:t>
            </a:r>
            <a:endParaRPr lang="en-US" dirty="0"/>
          </a:p>
        </p:txBody>
      </p:sp>
    </p:spTree>
    <p:extLst>
      <p:ext uri="{BB962C8B-B14F-4D97-AF65-F5344CB8AC3E}">
        <p14:creationId xmlns:p14="http://schemas.microsoft.com/office/powerpoint/2010/main" val="886183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1:  Audience</a:t>
            </a:r>
            <a:endParaRPr lang="en-US" dirty="0"/>
          </a:p>
        </p:txBody>
      </p:sp>
      <p:sp>
        <p:nvSpPr>
          <p:cNvPr id="3" name="Content Placeholder 2"/>
          <p:cNvSpPr>
            <a:spLocks noGrp="1"/>
          </p:cNvSpPr>
          <p:nvPr>
            <p:ph idx="1"/>
          </p:nvPr>
        </p:nvSpPr>
        <p:spPr>
          <a:xfrm>
            <a:off x="457200" y="1600201"/>
            <a:ext cx="8229600" cy="685800"/>
          </a:xfrm>
        </p:spPr>
        <p:txBody>
          <a:bodyPr>
            <a:normAutofit/>
          </a:bodyPr>
          <a:lstStyle/>
          <a:p>
            <a:pPr marL="457200" lvl="1" indent="0">
              <a:buNone/>
            </a:pPr>
            <a:r>
              <a:rPr lang="en-US" sz="3600" dirty="0" smtClean="0"/>
              <a:t>Who are you presenting to?</a:t>
            </a:r>
            <a:endParaRPr lang="en-US" sz="3600" dirty="0"/>
          </a:p>
          <a:p>
            <a:pPr marL="0" indent="0">
              <a:buNone/>
            </a:pPr>
            <a:endParaRPr lang="en-US" dirty="0"/>
          </a:p>
        </p:txBody>
      </p:sp>
      <p:sp>
        <p:nvSpPr>
          <p:cNvPr id="4" name="TextBox 3"/>
          <p:cNvSpPr txBox="1"/>
          <p:nvPr/>
        </p:nvSpPr>
        <p:spPr>
          <a:xfrm>
            <a:off x="1295400" y="2556095"/>
            <a:ext cx="6705600" cy="1846659"/>
          </a:xfrm>
          <a:prstGeom prst="rect">
            <a:avLst/>
          </a:prstGeom>
          <a:noFill/>
        </p:spPr>
        <p:txBody>
          <a:bodyPr wrap="square" rtlCol="0">
            <a:spAutoFit/>
          </a:bodyPr>
          <a:lstStyle/>
          <a:p>
            <a:r>
              <a:rPr lang="en-US" sz="2400" dirty="0" smtClean="0">
                <a:solidFill>
                  <a:schemeClr val="bg1"/>
                </a:solidFill>
              </a:rPr>
              <a:t>Depending on your audience, you might make a </a:t>
            </a:r>
            <a:r>
              <a:rPr lang="en-US" sz="2400" b="1" dirty="0" smtClean="0">
                <a:solidFill>
                  <a:srgbClr val="92D050"/>
                </a:solidFill>
              </a:rPr>
              <a:t>PROFESSIONAL</a:t>
            </a:r>
            <a:r>
              <a:rPr lang="en-US" sz="2400" dirty="0" smtClean="0">
                <a:solidFill>
                  <a:schemeClr val="bg1"/>
                </a:solidFill>
              </a:rPr>
              <a:t> or an </a:t>
            </a:r>
            <a:r>
              <a:rPr lang="en-US" sz="2400" b="1" dirty="0" smtClean="0">
                <a:solidFill>
                  <a:srgbClr val="92D050"/>
                </a:solidFill>
              </a:rPr>
              <a:t>INFORMAL</a:t>
            </a:r>
            <a:r>
              <a:rPr lang="en-US" sz="2400" dirty="0" smtClean="0">
                <a:solidFill>
                  <a:schemeClr val="bg1"/>
                </a:solidFill>
              </a:rPr>
              <a:t> presentation:</a:t>
            </a:r>
          </a:p>
          <a:p>
            <a:r>
              <a:rPr lang="en-US" sz="2400" dirty="0" smtClean="0">
                <a:solidFill>
                  <a:schemeClr val="bg1"/>
                </a:solidFill>
              </a:rPr>
              <a:t> </a:t>
            </a:r>
          </a:p>
          <a:p>
            <a:endParaRPr lang="en-US" sz="2400" dirty="0">
              <a:solidFill>
                <a:schemeClr val="bg1"/>
              </a:solidFill>
            </a:endParaRPr>
          </a:p>
          <a:p>
            <a:endParaRPr lang="en-US"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783652903"/>
              </p:ext>
            </p:extLst>
          </p:nvPr>
        </p:nvGraphicFramePr>
        <p:xfrm>
          <a:off x="1295400" y="3886200"/>
          <a:ext cx="6463665" cy="2420244"/>
        </p:xfrm>
        <a:graphic>
          <a:graphicData uri="http://schemas.openxmlformats.org/drawingml/2006/table">
            <a:tbl>
              <a:tblPr firstRow="1" firstCol="1" bandRow="1">
                <a:tableStyleId>{5C22544A-7EE6-4342-B048-85BDC9FD1C3A}</a:tableStyleId>
              </a:tblPr>
              <a:tblGrid>
                <a:gridCol w="1125547"/>
                <a:gridCol w="2494632"/>
                <a:gridCol w="2843486"/>
              </a:tblGrid>
              <a:tr h="413500">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dirty="0" smtClean="0">
                          <a:effectLst/>
                        </a:rPr>
                        <a:t>PROFESSIONAL</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800">
                          <a:effectLst/>
                        </a:rPr>
                        <a:t>INFORMAL</a:t>
                      </a:r>
                      <a:endParaRPr lang="en-US" sz="1100">
                        <a:effectLst/>
                        <a:latin typeface="Calibri"/>
                        <a:ea typeface="Calibri"/>
                        <a:cs typeface="Times New Roman"/>
                      </a:endParaRPr>
                    </a:p>
                  </a:txBody>
                  <a:tcPr marL="68580" marR="68580" marT="0" marB="0"/>
                </a:tc>
              </a:tr>
              <a:tr h="252695">
                <a:tc>
                  <a:txBody>
                    <a:bodyPr/>
                    <a:lstStyle/>
                    <a:p>
                      <a:pPr marL="0" marR="0">
                        <a:lnSpc>
                          <a:spcPct val="115000"/>
                        </a:lnSpc>
                        <a:spcBef>
                          <a:spcPts val="0"/>
                        </a:spcBef>
                        <a:spcAft>
                          <a:spcPts val="0"/>
                        </a:spcAft>
                      </a:pPr>
                      <a:r>
                        <a:rPr lang="en-US" sz="1100">
                          <a:effectLst/>
                        </a:rPr>
                        <a:t>Length</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short or long</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short</a:t>
                      </a:r>
                      <a:endParaRPr lang="en-US" sz="1100">
                        <a:effectLst/>
                        <a:latin typeface="Calibri"/>
                        <a:ea typeface="Calibri"/>
                        <a:cs typeface="Times New Roman"/>
                      </a:endParaRPr>
                    </a:p>
                  </a:txBody>
                  <a:tcPr marL="68580" marR="68580" marT="0" marB="0"/>
                </a:tc>
              </a:tr>
              <a:tr h="252695">
                <a:tc>
                  <a:txBody>
                    <a:bodyPr/>
                    <a:lstStyle/>
                    <a:p>
                      <a:pPr marL="0" marR="0">
                        <a:lnSpc>
                          <a:spcPct val="115000"/>
                        </a:lnSpc>
                        <a:spcBef>
                          <a:spcPts val="0"/>
                        </a:spcBef>
                        <a:spcAft>
                          <a:spcPts val="0"/>
                        </a:spcAft>
                      </a:pPr>
                      <a:r>
                        <a:rPr lang="en-US" sz="1100">
                          <a:effectLst/>
                        </a:rPr>
                        <a:t>Preparation</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large amount of time</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very little preparation time</a:t>
                      </a:r>
                      <a:endParaRPr lang="en-US" sz="1100">
                        <a:effectLst/>
                        <a:latin typeface="Calibri"/>
                        <a:ea typeface="Calibri"/>
                        <a:cs typeface="Times New Roman"/>
                      </a:endParaRPr>
                    </a:p>
                  </a:txBody>
                  <a:tcPr marL="68580" marR="68580" marT="0" marB="0"/>
                </a:tc>
              </a:tr>
              <a:tr h="252695">
                <a:tc>
                  <a:txBody>
                    <a:bodyPr/>
                    <a:lstStyle/>
                    <a:p>
                      <a:pPr marL="0" marR="0">
                        <a:lnSpc>
                          <a:spcPct val="115000"/>
                        </a:lnSpc>
                        <a:spcBef>
                          <a:spcPts val="0"/>
                        </a:spcBef>
                        <a:spcAft>
                          <a:spcPts val="0"/>
                        </a:spcAft>
                      </a:pPr>
                      <a:r>
                        <a:rPr lang="en-US" sz="1100">
                          <a:effectLst/>
                        </a:rPr>
                        <a:t>Visual Aids</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frequently used, polished</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dirty="0">
                          <a:effectLst/>
                        </a:rPr>
                        <a:t>sometimes </a:t>
                      </a:r>
                      <a:r>
                        <a:rPr lang="en-US" sz="1100" dirty="0" smtClean="0">
                          <a:effectLst/>
                        </a:rPr>
                        <a:t>used</a:t>
                      </a:r>
                      <a:endParaRPr lang="en-US" sz="1100" dirty="0">
                        <a:effectLst/>
                        <a:latin typeface="Calibri"/>
                        <a:ea typeface="Calibri"/>
                        <a:cs typeface="Times New Roman"/>
                      </a:endParaRPr>
                    </a:p>
                  </a:txBody>
                  <a:tcPr marL="68580" marR="68580" marT="0" marB="0"/>
                </a:tc>
              </a:tr>
              <a:tr h="252695">
                <a:tc>
                  <a:txBody>
                    <a:bodyPr/>
                    <a:lstStyle/>
                    <a:p>
                      <a:pPr marL="0" marR="0">
                        <a:lnSpc>
                          <a:spcPct val="115000"/>
                        </a:lnSpc>
                        <a:spcBef>
                          <a:spcPts val="0"/>
                        </a:spcBef>
                        <a:spcAft>
                          <a:spcPts val="0"/>
                        </a:spcAft>
                      </a:pPr>
                      <a:r>
                        <a:rPr lang="en-US" sz="1100" dirty="0">
                          <a:effectLst/>
                        </a:rPr>
                        <a:t>Rehearsals</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YES</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NO</a:t>
                      </a:r>
                      <a:endParaRPr lang="en-US" sz="1100">
                        <a:effectLst/>
                        <a:latin typeface="Calibri"/>
                        <a:ea typeface="Calibri"/>
                        <a:cs typeface="Times New Roman"/>
                      </a:endParaRPr>
                    </a:p>
                  </a:txBody>
                  <a:tcPr marL="68580" marR="68580" marT="0" marB="0"/>
                </a:tc>
              </a:tr>
              <a:tr h="252695">
                <a:tc>
                  <a:txBody>
                    <a:bodyPr/>
                    <a:lstStyle/>
                    <a:p>
                      <a:pPr marL="0" marR="0">
                        <a:lnSpc>
                          <a:spcPct val="115000"/>
                        </a:lnSpc>
                        <a:spcBef>
                          <a:spcPts val="0"/>
                        </a:spcBef>
                        <a:spcAft>
                          <a:spcPts val="0"/>
                        </a:spcAft>
                      </a:pPr>
                      <a:r>
                        <a:rPr lang="en-US" sz="1100">
                          <a:effectLst/>
                        </a:rPr>
                        <a:t>Refinements</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YES</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NO</a:t>
                      </a:r>
                      <a:endParaRPr lang="en-US" sz="1100">
                        <a:effectLst/>
                        <a:latin typeface="Calibri"/>
                        <a:ea typeface="Calibri"/>
                        <a:cs typeface="Times New Roman"/>
                      </a:endParaRPr>
                    </a:p>
                  </a:txBody>
                  <a:tcPr marL="68580" marR="68580" marT="0" marB="0"/>
                </a:tc>
              </a:tr>
              <a:tr h="252695">
                <a:tc>
                  <a:txBody>
                    <a:bodyPr/>
                    <a:lstStyle/>
                    <a:p>
                      <a:pPr marL="0" marR="0">
                        <a:lnSpc>
                          <a:spcPct val="115000"/>
                        </a:lnSpc>
                        <a:spcBef>
                          <a:spcPts val="0"/>
                        </a:spcBef>
                        <a:spcAft>
                          <a:spcPts val="0"/>
                        </a:spcAft>
                      </a:pPr>
                      <a:r>
                        <a:rPr lang="en-US" sz="1100">
                          <a:effectLst/>
                        </a:rPr>
                        <a:t>Audience</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large: adults, experts</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100">
                          <a:effectLst/>
                        </a:rPr>
                        <a:t>small: family, friends, classmates</a:t>
                      </a:r>
                      <a:endParaRPr lang="en-US" sz="1100">
                        <a:effectLst/>
                        <a:latin typeface="Calibri"/>
                        <a:ea typeface="Calibri"/>
                        <a:cs typeface="Times New Roman"/>
                      </a:endParaRPr>
                    </a:p>
                  </a:txBody>
                  <a:tcPr marL="68580" marR="68580" marT="0" marB="0"/>
                </a:tc>
              </a:tr>
              <a:tr h="490574">
                <a:tc>
                  <a:txBody>
                    <a:bodyPr/>
                    <a:lstStyle/>
                    <a:p>
                      <a:pPr marL="0" marR="0" algn="ctr">
                        <a:lnSpc>
                          <a:spcPct val="115000"/>
                        </a:lnSpc>
                        <a:spcBef>
                          <a:spcPts val="0"/>
                        </a:spcBef>
                        <a:spcAft>
                          <a:spcPts val="0"/>
                        </a:spcAft>
                      </a:pPr>
                      <a:r>
                        <a:rPr lang="en-US" sz="1100">
                          <a:effectLst/>
                        </a:rPr>
                        <a:t>Vocabulary</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a:effectLst/>
                        </a:rPr>
                        <a:t>academic, consistent</a:t>
                      </a:r>
                      <a:endParaRPr lang="en-US" sz="11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100" dirty="0">
                          <a:effectLst/>
                        </a:rPr>
                        <a:t>language often varies from one performance to the next</a:t>
                      </a:r>
                      <a:endParaRPr lang="en-US" sz="110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3592503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For Mars Rover, who is my audience?</a:t>
            </a:r>
          </a:p>
          <a:p>
            <a:endParaRPr lang="en-US" dirty="0"/>
          </a:p>
          <a:p>
            <a:r>
              <a:rPr lang="en-US" dirty="0"/>
              <a:t>S</a:t>
            </a:r>
            <a:r>
              <a:rPr lang="en-US" dirty="0" smtClean="0"/>
              <a:t>hould my presentation be professional or informal?  Why?</a:t>
            </a:r>
            <a:endParaRPr lang="en-US" dirty="0"/>
          </a:p>
        </p:txBody>
      </p:sp>
    </p:spTree>
    <p:extLst>
      <p:ext uri="{BB962C8B-B14F-4D97-AF65-F5344CB8AC3E}">
        <p14:creationId xmlns:p14="http://schemas.microsoft.com/office/powerpoint/2010/main" val="371337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b="1" dirty="0" smtClean="0"/>
              <a:t>Professional </a:t>
            </a:r>
            <a:r>
              <a:rPr lang="en-US" b="1" dirty="0"/>
              <a:t>Presentation</a:t>
            </a:r>
          </a:p>
          <a:p>
            <a:endParaRPr lang="en-US" dirty="0"/>
          </a:p>
          <a:p>
            <a:pPr marL="457200" indent="-457200"/>
            <a:r>
              <a:rPr lang="en-US" dirty="0" smtClean="0"/>
              <a:t>Use </a:t>
            </a:r>
            <a:r>
              <a:rPr lang="en-US" dirty="0"/>
              <a:t>a</a:t>
            </a:r>
            <a:r>
              <a:rPr lang="en-US" dirty="0" smtClean="0"/>
              <a:t>cademic language</a:t>
            </a:r>
            <a:endParaRPr lang="en-US" dirty="0"/>
          </a:p>
          <a:p>
            <a:pPr marL="457200" indent="-457200"/>
            <a:endParaRPr lang="en-US" dirty="0"/>
          </a:p>
          <a:p>
            <a:pPr marL="457200" indent="-457200"/>
            <a:r>
              <a:rPr lang="en-US" dirty="0"/>
              <a:t>Avoid </a:t>
            </a:r>
            <a:r>
              <a:rPr lang="en-US" dirty="0" smtClean="0"/>
              <a:t>contractions</a:t>
            </a:r>
          </a:p>
          <a:p>
            <a:pPr marL="457200" indent="-457200"/>
            <a:endParaRPr lang="en-US" dirty="0"/>
          </a:p>
          <a:p>
            <a:pPr marL="457200" indent="-457200"/>
            <a:r>
              <a:rPr lang="en-US" dirty="0" smtClean="0"/>
              <a:t>Use complete sentences and good grammar</a:t>
            </a:r>
            <a:endParaRPr lang="en-US" dirty="0"/>
          </a:p>
          <a:p>
            <a:pPr marL="457200" indent="-457200"/>
            <a:endParaRPr lang="en-US" dirty="0"/>
          </a:p>
          <a:p>
            <a:pPr marL="457200" indent="-457200"/>
            <a:r>
              <a:rPr lang="en-US" dirty="0"/>
              <a:t>Check your </a:t>
            </a:r>
            <a:r>
              <a:rPr lang="en-US" dirty="0" smtClean="0"/>
              <a:t>facts</a:t>
            </a:r>
            <a:endParaRPr lang="en-US" dirty="0"/>
          </a:p>
        </p:txBody>
      </p:sp>
    </p:spTree>
    <p:extLst>
      <p:ext uri="{BB962C8B-B14F-4D97-AF65-F5344CB8AC3E}">
        <p14:creationId xmlns:p14="http://schemas.microsoft.com/office/powerpoint/2010/main" val="27039095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Decide on a Format</a:t>
            </a:r>
            <a:endParaRPr lang="en-US" dirty="0"/>
          </a:p>
        </p:txBody>
      </p:sp>
      <p:sp>
        <p:nvSpPr>
          <p:cNvPr id="3" name="Content Placeholder 2"/>
          <p:cNvSpPr>
            <a:spLocks noGrp="1"/>
          </p:cNvSpPr>
          <p:nvPr>
            <p:ph idx="1"/>
          </p:nvPr>
        </p:nvSpPr>
        <p:spPr/>
        <p:txBody>
          <a:bodyPr/>
          <a:lstStyle/>
          <a:p>
            <a:pPr marL="0" indent="0">
              <a:buNone/>
            </a:pPr>
            <a:r>
              <a:rPr lang="en-US" dirty="0" smtClean="0"/>
              <a:t>Possible formats for your presentation:</a:t>
            </a:r>
          </a:p>
          <a:p>
            <a:endParaRPr lang="en-US" dirty="0"/>
          </a:p>
          <a:p>
            <a:r>
              <a:rPr lang="en-US" dirty="0" smtClean="0"/>
              <a:t>An oral presentation</a:t>
            </a:r>
          </a:p>
          <a:p>
            <a:r>
              <a:rPr lang="en-US" dirty="0" smtClean="0"/>
              <a:t>A play or skit</a:t>
            </a:r>
          </a:p>
          <a:p>
            <a:r>
              <a:rPr lang="en-US" dirty="0" smtClean="0"/>
              <a:t>A PowerPoint presentation</a:t>
            </a:r>
          </a:p>
          <a:p>
            <a:r>
              <a:rPr lang="en-US" dirty="0" smtClean="0"/>
              <a:t>A newscast</a:t>
            </a:r>
            <a:endParaRPr lang="en-US" dirty="0"/>
          </a:p>
        </p:txBody>
      </p:sp>
    </p:spTree>
    <p:extLst>
      <p:ext uri="{BB962C8B-B14F-4D97-AF65-F5344CB8AC3E}">
        <p14:creationId xmlns:p14="http://schemas.microsoft.com/office/powerpoint/2010/main" val="855781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yourself…</a:t>
            </a:r>
            <a:endParaRPr lang="en-US" dirty="0"/>
          </a:p>
        </p:txBody>
      </p:sp>
      <p:sp>
        <p:nvSpPr>
          <p:cNvPr id="3" name="Content Placeholder 2"/>
          <p:cNvSpPr>
            <a:spLocks noGrp="1"/>
          </p:cNvSpPr>
          <p:nvPr>
            <p:ph idx="1"/>
          </p:nvPr>
        </p:nvSpPr>
        <p:spPr>
          <a:xfrm>
            <a:off x="304800" y="1600200"/>
            <a:ext cx="8534400" cy="4525963"/>
          </a:xfrm>
        </p:spPr>
        <p:txBody>
          <a:bodyPr/>
          <a:lstStyle/>
          <a:p>
            <a:r>
              <a:rPr lang="en-US" dirty="0" smtClean="0"/>
              <a:t>For Mars Rover, what type of presentation will work best for my audience?</a:t>
            </a:r>
          </a:p>
          <a:p>
            <a:endParaRPr lang="en-US" dirty="0" smtClean="0"/>
          </a:p>
          <a:p>
            <a:pPr marL="0" indent="0" algn="ctr">
              <a:buNone/>
            </a:pPr>
            <a:r>
              <a:rPr lang="en-US" dirty="0" smtClean="0"/>
              <a:t>Other Considerations</a:t>
            </a:r>
          </a:p>
          <a:p>
            <a:r>
              <a:rPr lang="en-US" dirty="0" smtClean="0"/>
              <a:t>Which format can get my whole team involved?</a:t>
            </a:r>
          </a:p>
          <a:p>
            <a:endParaRPr lang="en-US" dirty="0" smtClean="0"/>
          </a:p>
          <a:p>
            <a:r>
              <a:rPr lang="en-US" dirty="0" smtClean="0"/>
              <a:t>I only have 5 minutes to present…which type of presentation will work best? </a:t>
            </a:r>
            <a:endParaRPr lang="en-US" dirty="0"/>
          </a:p>
        </p:txBody>
      </p:sp>
    </p:spTree>
    <p:extLst>
      <p:ext uri="{BB962C8B-B14F-4D97-AF65-F5344CB8AC3E}">
        <p14:creationId xmlns:p14="http://schemas.microsoft.com/office/powerpoint/2010/main" val="1096759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Decisions</a:t>
            </a:r>
            <a:endParaRPr lang="en-US" dirty="0"/>
          </a:p>
        </p:txBody>
      </p:sp>
      <p:sp>
        <p:nvSpPr>
          <p:cNvPr id="3" name="Content Placeholder 2"/>
          <p:cNvSpPr>
            <a:spLocks noGrp="1"/>
          </p:cNvSpPr>
          <p:nvPr>
            <p:ph idx="1"/>
          </p:nvPr>
        </p:nvSpPr>
        <p:spPr/>
        <p:txBody>
          <a:bodyPr>
            <a:normAutofit lnSpcReduction="10000"/>
          </a:bodyPr>
          <a:lstStyle/>
          <a:p>
            <a:r>
              <a:rPr lang="en-US" dirty="0" smtClean="0"/>
              <a:t>What is the title of your script?</a:t>
            </a:r>
          </a:p>
          <a:p>
            <a:endParaRPr lang="en-US" dirty="0"/>
          </a:p>
          <a:p>
            <a:r>
              <a:rPr lang="en-US" dirty="0" smtClean="0"/>
              <a:t>Do you need props?</a:t>
            </a:r>
          </a:p>
          <a:p>
            <a:endParaRPr lang="en-US" dirty="0"/>
          </a:p>
          <a:p>
            <a:r>
              <a:rPr lang="en-US" dirty="0" smtClean="0"/>
              <a:t>Do you need to create a backdrop or setting?</a:t>
            </a:r>
          </a:p>
          <a:p>
            <a:endParaRPr lang="en-US" dirty="0"/>
          </a:p>
          <a:p>
            <a:r>
              <a:rPr lang="en-US" dirty="0" smtClean="0"/>
              <a:t>What role will each team member play in the presentation?</a:t>
            </a:r>
            <a:endParaRPr lang="en-US" dirty="0"/>
          </a:p>
        </p:txBody>
      </p:sp>
    </p:spTree>
    <p:extLst>
      <p:ext uri="{BB962C8B-B14F-4D97-AF65-F5344CB8AC3E}">
        <p14:creationId xmlns:p14="http://schemas.microsoft.com/office/powerpoint/2010/main" val="2252227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Choose your skit/presentation format</a:t>
            </a:r>
          </a:p>
          <a:p>
            <a:endParaRPr lang="en-US" dirty="0"/>
          </a:p>
          <a:p>
            <a:r>
              <a:rPr lang="en-US" dirty="0" smtClean="0"/>
              <a:t>Then</a:t>
            </a:r>
          </a:p>
          <a:p>
            <a:pPr lvl="1"/>
            <a:r>
              <a:rPr lang="en-US" dirty="0" smtClean="0"/>
              <a:t>Decide on a title</a:t>
            </a:r>
          </a:p>
          <a:p>
            <a:pPr lvl="1"/>
            <a:r>
              <a:rPr lang="en-US" dirty="0" smtClean="0"/>
              <a:t>Determine which props, if any, you need</a:t>
            </a:r>
          </a:p>
          <a:p>
            <a:pPr lvl="1"/>
            <a:r>
              <a:rPr lang="en-US" dirty="0" smtClean="0"/>
              <a:t>Design your backdrop, if needed</a:t>
            </a:r>
          </a:p>
          <a:p>
            <a:pPr lvl="1"/>
            <a:r>
              <a:rPr lang="en-US" dirty="0" smtClean="0"/>
              <a:t>Assign roles to each team member</a:t>
            </a:r>
          </a:p>
        </p:txBody>
      </p:sp>
    </p:spTree>
    <p:extLst>
      <p:ext uri="{BB962C8B-B14F-4D97-AF65-F5344CB8AC3E}">
        <p14:creationId xmlns:p14="http://schemas.microsoft.com/office/powerpoint/2010/main" val="13133668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1128</TotalTime>
  <Words>4266</Words>
  <Application>Microsoft Office PowerPoint</Application>
  <PresentationFormat>On-screen Show (4:3)</PresentationFormat>
  <Paragraphs>303</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1_Office Theme</vt:lpstr>
      <vt:lpstr>Mars Rover Celebration</vt:lpstr>
      <vt:lpstr>Writing a Presentation</vt:lpstr>
      <vt:lpstr>Step 1:  Audience</vt:lpstr>
      <vt:lpstr>Your turn</vt:lpstr>
      <vt:lpstr>PowerPoint Presentation</vt:lpstr>
      <vt:lpstr>Step 2: Decide on a Format</vt:lpstr>
      <vt:lpstr>Ask yourself…</vt:lpstr>
      <vt:lpstr>Decisions</vt:lpstr>
      <vt:lpstr>Your turn</vt:lpstr>
      <vt:lpstr>Step 3:  Develop an Outline</vt:lpstr>
      <vt:lpstr>PowerPoint Presentation</vt:lpstr>
      <vt:lpstr>PowerPoint Presentation</vt:lpstr>
      <vt:lpstr>Your turn</vt:lpstr>
      <vt:lpstr>4.  Write a First Draft</vt:lpstr>
      <vt:lpstr>Step 4: Write a First Draft</vt:lpstr>
      <vt:lpstr>Your Turn</vt:lpstr>
      <vt:lpstr>Step 5: Refine your work</vt:lpstr>
      <vt:lpstr>Step 5: Refine your Work</vt:lpstr>
      <vt:lpstr>Step 5: Refine your work (Con’t)</vt:lpstr>
      <vt:lpstr>Ways to Be More Concise</vt:lpstr>
      <vt:lpstr>Ways to Be More Concise</vt:lpstr>
      <vt:lpstr>Ways to Be More Concise</vt:lpstr>
      <vt:lpstr>Ways to Be More Concise</vt:lpstr>
      <vt:lpstr>Step 6: Finalize your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 Rover Celebration</dc:title>
  <dc:creator>Nieser, Ken</dc:creator>
  <cp:lastModifiedBy>Nieser, Ken</cp:lastModifiedBy>
  <cp:revision>83</cp:revision>
  <cp:lastPrinted>2013-06-21T16:33:06Z</cp:lastPrinted>
  <dcterms:created xsi:type="dcterms:W3CDTF">2012-07-27T18:16:19Z</dcterms:created>
  <dcterms:modified xsi:type="dcterms:W3CDTF">2013-06-26T13:40:46Z</dcterms:modified>
</cp:coreProperties>
</file>